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326" r:id="rId10"/>
    <p:sldId id="265" r:id="rId11"/>
    <p:sldId id="266" r:id="rId12"/>
    <p:sldId id="267" r:id="rId13"/>
    <p:sldId id="268" r:id="rId14"/>
    <p:sldId id="269" r:id="rId15"/>
    <p:sldId id="270" r:id="rId16"/>
    <p:sldId id="327" r:id="rId17"/>
    <p:sldId id="271" r:id="rId18"/>
    <p:sldId id="272" r:id="rId19"/>
    <p:sldId id="273" r:id="rId20"/>
    <p:sldId id="328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2F663-4035-4EE1-9F45-DB06605FB20E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683B4-A2CD-4301-89AD-1C5B70B137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63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237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881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9025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80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226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062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796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29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95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924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04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9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9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33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85165-7A39-4884-9028-FEAF9DCD2AF2}" type="datetimeFigureOut">
              <a:rPr lang="ko-KR" altLang="en-US" smtClean="0"/>
              <a:t>2020-04-17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54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36192" y="1122363"/>
            <a:ext cx="9119616" cy="2387600"/>
          </a:xfrm>
        </p:spPr>
        <p:txBody>
          <a:bodyPr/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클래스와 객체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769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636" y="0"/>
            <a:ext cx="10405115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절차 지향 </a:t>
            </a:r>
            <a:r>
              <a:rPr lang="ko-KR" altLang="en-US" sz="4000" dirty="0" smtClean="0"/>
              <a:t>프로그래밍과</a:t>
            </a:r>
            <a:r>
              <a:rPr lang="ko-KR" altLang="en-US" sz="3600" dirty="0" smtClean="0"/>
              <a:t> 객체 지향 프로그래밍</a:t>
            </a:r>
            <a:endParaRPr lang="ko-KR" alt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35951" y="1160226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1800" dirty="0"/>
              <a:t>절차 지향 프로그래밍</a:t>
            </a:r>
            <a:endParaRPr lang="en-US" altLang="ko-KR" sz="1800" dirty="0"/>
          </a:p>
          <a:p>
            <a:pPr lvl="1"/>
            <a:r>
              <a:rPr lang="ko-KR" altLang="en-US" sz="1600" dirty="0"/>
              <a:t>작업 순서 표현</a:t>
            </a:r>
            <a:endParaRPr lang="en-US" altLang="ko-KR" sz="1600" dirty="0"/>
          </a:p>
          <a:p>
            <a:pPr lvl="1"/>
            <a:r>
              <a:rPr lang="ko-KR" altLang="en-US" sz="1600" dirty="0"/>
              <a:t>작업을 함수로 작성한</a:t>
            </a:r>
            <a:r>
              <a:rPr lang="en-US" altLang="ko-KR" sz="1600" dirty="0"/>
              <a:t>, </a:t>
            </a:r>
            <a:r>
              <a:rPr lang="ko-KR" altLang="en-US" sz="1600" dirty="0"/>
              <a:t>함수들의 집합</a:t>
            </a:r>
            <a:endParaRPr lang="en-US" altLang="ko-KR" sz="1600" dirty="0"/>
          </a:p>
          <a:p>
            <a:r>
              <a:rPr lang="ko-KR" altLang="en-US" sz="1800" dirty="0"/>
              <a:t>객체 지향 프로그래밍</a:t>
            </a:r>
            <a:endParaRPr lang="en-US" altLang="ko-KR" sz="1800" dirty="0"/>
          </a:p>
          <a:p>
            <a:pPr lvl="1"/>
            <a:r>
              <a:rPr lang="ko-KR" altLang="en-US" sz="1600" dirty="0"/>
              <a:t>객체들간의 상호 작용으로 표현</a:t>
            </a:r>
            <a:endParaRPr lang="en-US" altLang="ko-KR" sz="1600" dirty="0"/>
          </a:p>
          <a:p>
            <a:pPr lvl="1"/>
            <a:r>
              <a:rPr lang="ko-KR" altLang="en-US" sz="1600" dirty="0"/>
              <a:t>클래스 혹은 객체들의 집합으로 프로그램 작성</a:t>
            </a:r>
            <a:endParaRPr lang="en-US" altLang="ko-KR" sz="1600" dirty="0"/>
          </a:p>
          <a:p>
            <a:pPr lvl="2"/>
            <a:endParaRPr lang="en-US" altLang="ko-KR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2553759" y="458724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커피 자판기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64194" y="6165305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객체지향적 프로그래밍의 객체들의 상호 관련성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878364" y="6165304"/>
            <a:ext cx="2656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절차지향적 프로그래밍의 실행 절차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213" y="3431418"/>
            <a:ext cx="3304401" cy="266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1" y="1484785"/>
            <a:ext cx="208126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0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클래스와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66598"/>
            <a:ext cx="10515600" cy="518975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객체를 만들어내기 위한 설계도 혹은 틀</a:t>
            </a:r>
            <a:endParaRPr lang="en-US" altLang="ko-KR" dirty="0" smtClean="0"/>
          </a:p>
          <a:p>
            <a:pPr lvl="1"/>
            <a:r>
              <a:rPr lang="ko-KR" altLang="en-US" dirty="0"/>
              <a:t>객체의 속성</a:t>
            </a:r>
            <a:r>
              <a:rPr lang="en-US" altLang="ko-KR" dirty="0"/>
              <a:t>(state)</a:t>
            </a:r>
            <a:r>
              <a:rPr lang="ko-KR" altLang="en-US" dirty="0"/>
              <a:t>과 </a:t>
            </a:r>
            <a:r>
              <a:rPr lang="ko-KR" altLang="en-US" dirty="0" smtClean="0"/>
              <a:t>행동</a:t>
            </a:r>
            <a:r>
              <a:rPr lang="en-US" altLang="ko-KR" dirty="0" smtClean="0"/>
              <a:t>(</a:t>
            </a:r>
            <a:r>
              <a:rPr lang="en-US" altLang="ko-KR" dirty="0"/>
              <a:t>behavior)</a:t>
            </a:r>
            <a:r>
              <a:rPr lang="ko-KR" altLang="en-US" dirty="0"/>
              <a:t>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클래스의 모양 그대로 찍어낸 실체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 실행 중에 생성되는 실체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메모리 공간을 갖는 구체적인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실체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인스턴스</a:t>
            </a:r>
            <a:r>
              <a:rPr lang="en-US" altLang="ko-KR" dirty="0" smtClean="0"/>
              <a:t>(instance)</a:t>
            </a:r>
            <a:r>
              <a:rPr lang="ko-KR" altLang="en-US" dirty="0" smtClean="0"/>
              <a:t>라고</a:t>
            </a:r>
            <a:r>
              <a:rPr lang="ko-KR" altLang="en-US" dirty="0"/>
              <a:t>도</a:t>
            </a:r>
            <a:r>
              <a:rPr lang="ko-KR" altLang="en-US" dirty="0" smtClean="0"/>
              <a:t> 부름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소나타자동차</a:t>
            </a:r>
            <a:r>
              <a:rPr lang="en-US" altLang="ko-KR" dirty="0" smtClean="0"/>
              <a:t>, 	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출고된 실제 소나타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대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사람</a:t>
            </a:r>
            <a:r>
              <a:rPr lang="en-US" altLang="ko-KR" dirty="0" smtClean="0"/>
              <a:t>, 		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윗집사람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아랫집사람</a:t>
            </a:r>
            <a:endParaRPr lang="en-US" altLang="ko-KR" dirty="0" smtClean="0"/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 err="1" smtClean="0"/>
              <a:t>붕어빵틀</a:t>
            </a:r>
            <a:r>
              <a:rPr lang="en-US" altLang="ko-KR" dirty="0" smtClean="0"/>
              <a:t>, </a:t>
            </a:r>
            <a:r>
              <a:rPr lang="en-US" altLang="ko-KR" dirty="0"/>
              <a:t>	</a:t>
            </a:r>
            <a:r>
              <a:rPr lang="ko-KR" altLang="en-US" dirty="0" smtClean="0"/>
              <a:t>객체</a:t>
            </a:r>
            <a:r>
              <a:rPr lang="en-US" altLang="ko-KR" dirty="0"/>
              <a:t>: </a:t>
            </a:r>
            <a:r>
              <a:rPr lang="ko-KR" altLang="en-US" dirty="0" smtClean="0"/>
              <a:t>구워낸 붕어빵들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0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4908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클래스와 객체와의 관계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5" y="3047176"/>
            <a:ext cx="7182247" cy="247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4511824" y="1639797"/>
            <a:ext cx="3816424" cy="1008112"/>
          </a:xfrm>
          <a:prstGeom prst="wedgeRoundRectCallout">
            <a:avLst>
              <a:gd name="adj1" fmla="val -19648"/>
              <a:gd name="adj2" fmla="val 858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붕어빵 틀은 클래스이며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 틀의 형태로 구워진 붕어빵은 바로 객체입니다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붕어빵은 틀의 모양대로 만들어지지만 서로 조금씩 다릅니다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치즈붕어빵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크림붕어빵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앙코붕어빵</a:t>
            </a:r>
            <a:r>
              <a:rPr lang="ko-KR" altLang="en-US" sz="1200" dirty="0">
                <a:solidFill>
                  <a:schemeClr val="tx1"/>
                </a:solidFill>
              </a:rPr>
              <a:t> 등이 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그래도 이들은 모두 붕어빵입니다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635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3357" y="12089"/>
            <a:ext cx="10515600" cy="918787"/>
          </a:xfrm>
        </p:spPr>
        <p:txBody>
          <a:bodyPr/>
          <a:lstStyle/>
          <a:p>
            <a:r>
              <a:rPr lang="ko-KR" altLang="en-US" dirty="0" smtClean="0"/>
              <a:t>사람을 사례로 든 클래스와 객체 사례</a:t>
            </a:r>
            <a:endParaRPr lang="ko-KR" alt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99330" y="6048573"/>
            <a:ext cx="7849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*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객체들은 클래스에 선언된 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</a:rPr>
              <a:t>동일한 속성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을 가지지만</a:t>
            </a:r>
            <a:r>
              <a:rPr lang="en-US" altLang="ko-KR" sz="1400" dirty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객체마다 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</a:rPr>
              <a:t>서로 다른 고유한 값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으로 구분됨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362" y="965701"/>
            <a:ext cx="7143750" cy="489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3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822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클래스 구</a:t>
            </a:r>
            <a:r>
              <a:rPr lang="ko-KR" altLang="en-US" dirty="0"/>
              <a:t>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610" y="1385638"/>
            <a:ext cx="733202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06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클래스 구성 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17170"/>
            <a:ext cx="10515600" cy="497882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dirty="0" smtClean="0"/>
              <a:t>클래스 선언</a:t>
            </a:r>
            <a:r>
              <a:rPr lang="en-US" altLang="ko-KR" dirty="0" smtClean="0"/>
              <a:t>, class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class </a:t>
            </a:r>
            <a:r>
              <a:rPr lang="ko-KR" altLang="en-US" dirty="0" smtClean="0"/>
              <a:t>키워드로 선언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클래스는 </a:t>
            </a:r>
            <a:r>
              <a:rPr lang="en-US" altLang="ko-KR" dirty="0" smtClean="0"/>
              <a:t>{</a:t>
            </a:r>
            <a:r>
              <a:rPr lang="ko-KR" altLang="en-US" dirty="0" smtClean="0"/>
              <a:t>로 시작하여 </a:t>
            </a:r>
            <a:r>
              <a:rPr lang="en-US" altLang="ko-KR" dirty="0" smtClean="0"/>
              <a:t>}</a:t>
            </a:r>
            <a:r>
              <a:rPr lang="ko-KR" altLang="en-US" dirty="0" smtClean="0"/>
              <a:t>로 닫으며 이곳에 모든 필드와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en-US" altLang="ko-KR" dirty="0" smtClean="0"/>
              <a:t>class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이름의 클래스 선언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클래스 접근 권한</a:t>
            </a:r>
            <a:r>
              <a:rPr lang="en-US" altLang="ko-KR" dirty="0" smtClean="0"/>
              <a:t>, public</a:t>
            </a:r>
          </a:p>
          <a:p>
            <a:pPr lvl="2">
              <a:lnSpc>
                <a:spcPct val="100000"/>
              </a:lnSpc>
            </a:pPr>
            <a:r>
              <a:rPr lang="ko-KR" altLang="en-US" dirty="0" smtClean="0"/>
              <a:t>다른 클래스들에서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클래스를 사용하거나 접근할 수 있음을 선언</a:t>
            </a:r>
            <a:endParaRPr lang="en-US" altLang="ko-KR" dirty="0" smtClean="0"/>
          </a:p>
          <a:p>
            <a:pPr lvl="2">
              <a:lnSpc>
                <a:spcPct val="100000"/>
              </a:lnSpc>
            </a:pPr>
            <a:endParaRPr lang="en-US" altLang="ko-KR" dirty="0" smtClean="0"/>
          </a:p>
          <a:p>
            <a:pPr>
              <a:lnSpc>
                <a:spcPct val="100000"/>
              </a:lnSpc>
            </a:pPr>
            <a:r>
              <a:rPr lang="ko-KR" altLang="en-US" dirty="0" smtClean="0"/>
              <a:t>필드와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smtClean="0"/>
              <a:t>필드 </a:t>
            </a:r>
            <a:r>
              <a:rPr lang="en-US" altLang="ko-KR" dirty="0" smtClean="0"/>
              <a:t>(field</a:t>
            </a:r>
            <a:r>
              <a:rPr lang="en-US" altLang="ko-KR" dirty="0"/>
              <a:t>) : </a:t>
            </a:r>
            <a:r>
              <a:rPr lang="ko-KR" altLang="en-US" dirty="0" smtClean="0"/>
              <a:t>객체 내에 값을 저장하는 멤버 변수</a:t>
            </a:r>
            <a:endParaRPr lang="en-US" altLang="ko-KR" dirty="0" smtClean="0"/>
          </a:p>
          <a:p>
            <a:pPr lvl="1">
              <a:lnSpc>
                <a:spcPct val="100000"/>
              </a:lnSpc>
            </a:pPr>
            <a:r>
              <a:rPr lang="ko-KR" altLang="en-US" dirty="0" err="1" smtClean="0"/>
              <a:t>메소드</a:t>
            </a:r>
            <a:r>
              <a:rPr lang="en-US" altLang="ko-KR" dirty="0"/>
              <a:t> (method)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함수이며 객체의 행동</a:t>
            </a:r>
            <a:r>
              <a:rPr lang="en-US" altLang="ko-KR" dirty="0" smtClean="0"/>
              <a:t>(</a:t>
            </a:r>
            <a:r>
              <a:rPr lang="ko-KR" altLang="en-US" dirty="0" smtClean="0"/>
              <a:t>행위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구현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375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클래스 구성 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17170"/>
            <a:ext cx="10515600" cy="497882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필드의 접근 지정자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public</a:t>
            </a:r>
          </a:p>
          <a:p>
            <a:pPr lvl="1"/>
            <a:r>
              <a:rPr lang="ko-KR" altLang="en-US" dirty="0" smtClean="0"/>
              <a:t>필드나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앞에 붙어 다른 클래스의 접근 허용을 표시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public </a:t>
            </a:r>
            <a:r>
              <a:rPr lang="ko-KR" altLang="en-US" dirty="0" smtClean="0"/>
              <a:t>접근 지정자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다른 모든 클래스의 접근 허용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클래스의 이름과 동일한 특별한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객체가 생성될 때 자동으로 한 번 호출되는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개발자는 객체를 초기화하는데 필요한 코드 작성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11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2638"/>
          </a:xfrm>
        </p:spPr>
        <p:txBody>
          <a:bodyPr/>
          <a:lstStyle/>
          <a:p>
            <a:r>
              <a:rPr lang="ko-KR" altLang="en-US" dirty="0" smtClean="0"/>
              <a:t>객체 생성 및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922638"/>
            <a:ext cx="10515600" cy="5535827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반드시 </a:t>
            </a:r>
            <a:r>
              <a:rPr lang="en-US" altLang="ko-KR" b="1" dirty="0" smtClean="0"/>
              <a:t>new </a:t>
            </a:r>
            <a:r>
              <a:rPr lang="ko-KR" altLang="en-US" b="1" dirty="0" smtClean="0"/>
              <a:t>키워드를 </a:t>
            </a:r>
            <a:r>
              <a:rPr lang="ko-KR" altLang="en-US" dirty="0" smtClean="0"/>
              <a:t>이용하여 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new</a:t>
            </a:r>
            <a:r>
              <a:rPr lang="ko-KR" altLang="en-US" dirty="0" smtClean="0"/>
              <a:t>는 객체의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객체 생성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객체에 대한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변수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</a:t>
            </a:r>
            <a:r>
              <a:rPr lang="ko-KR" altLang="en-US" dirty="0"/>
              <a:t>크기의 메모리 할당</a:t>
            </a:r>
          </a:p>
          <a:p>
            <a:pPr lvl="2"/>
            <a:r>
              <a:rPr lang="ko-KR" altLang="en-US" dirty="0" smtClean="0"/>
              <a:t>객체 내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ko-KR" altLang="en-US" dirty="0"/>
              <a:t>코드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객체의 멤버 접근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</a:t>
            </a:r>
            <a:r>
              <a:rPr lang="ko-KR" altLang="en-US" dirty="0" err="1" smtClean="0"/>
              <a:t>레퍼런스</a:t>
            </a:r>
            <a:r>
              <a:rPr lang="en-US" altLang="ko-KR" dirty="0" smtClean="0"/>
              <a:t>.</a:t>
            </a:r>
            <a:r>
              <a:rPr lang="ko-KR" altLang="en-US" dirty="0" smtClean="0"/>
              <a:t>멤버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961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631504" y="126559"/>
            <a:ext cx="2520280" cy="56886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/>
              <a:t>객체 생성과 접근</a:t>
            </a:r>
            <a:endParaRPr lang="en-US" altLang="ko-KR" sz="2100" dirty="0"/>
          </a:p>
          <a:p>
            <a:endParaRPr lang="en-US" altLang="ko-KR" sz="2000" dirty="0"/>
          </a:p>
          <a:p>
            <a:r>
              <a:rPr lang="en-US" altLang="ko-KR" sz="1600" dirty="0">
                <a:solidFill>
                  <a:schemeClr val="tx1"/>
                </a:solidFill>
              </a:rPr>
              <a:t>1. </a:t>
            </a:r>
            <a:r>
              <a:rPr lang="ko-KR" altLang="en-US" sz="1600" dirty="0" err="1">
                <a:solidFill>
                  <a:schemeClr val="tx1"/>
                </a:solidFill>
              </a:rPr>
              <a:t>레퍼런스</a:t>
            </a:r>
            <a:r>
              <a:rPr lang="ko-KR" altLang="en-US" sz="1600" dirty="0">
                <a:solidFill>
                  <a:schemeClr val="tx1"/>
                </a:solidFill>
              </a:rPr>
              <a:t> 변수 선언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2. </a:t>
            </a:r>
            <a:r>
              <a:rPr lang="ko-KR" altLang="en-US" sz="1600" dirty="0">
                <a:solidFill>
                  <a:schemeClr val="tx1"/>
                </a:solidFill>
              </a:rPr>
              <a:t>객체 생성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  </a:t>
            </a:r>
            <a:r>
              <a:rPr lang="en-US" altLang="ko-KR" sz="1800" dirty="0">
                <a:solidFill>
                  <a:schemeClr val="tx1"/>
                </a:solidFill>
              </a:rPr>
              <a:t>- </a:t>
            </a:r>
            <a:r>
              <a:rPr lang="en-US" altLang="ko-KR" sz="1400" dirty="0">
                <a:solidFill>
                  <a:schemeClr val="tx1"/>
                </a:solidFill>
              </a:rPr>
              <a:t>new </a:t>
            </a:r>
            <a:r>
              <a:rPr lang="ko-KR" altLang="en-US" sz="1400" dirty="0">
                <a:solidFill>
                  <a:schemeClr val="tx1"/>
                </a:solidFill>
              </a:rPr>
              <a:t>연산자 이용</a:t>
            </a:r>
            <a:endParaRPr lang="en-US" altLang="ko-KR" sz="1400" dirty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3(4). </a:t>
            </a:r>
            <a:r>
              <a:rPr lang="ko-KR" altLang="en-US" sz="1600" dirty="0">
                <a:solidFill>
                  <a:schemeClr val="tx1"/>
                </a:solidFill>
              </a:rPr>
              <a:t>객체 멤버 접근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 </a:t>
            </a:r>
            <a:r>
              <a:rPr lang="en-US" altLang="ko-KR" sz="1400" dirty="0">
                <a:solidFill>
                  <a:schemeClr val="tx1"/>
                </a:solidFill>
                <a:latin typeface="+mj-ea"/>
              </a:rPr>
              <a:t>- </a:t>
            </a:r>
            <a:r>
              <a:rPr lang="ko-KR" altLang="en-US" sz="1400" dirty="0">
                <a:solidFill>
                  <a:schemeClr val="tx1"/>
                </a:solidFill>
                <a:latin typeface="+mj-ea"/>
              </a:rPr>
              <a:t>점</a:t>
            </a:r>
            <a:r>
              <a:rPr lang="en-US" altLang="ko-KR" sz="1400" dirty="0">
                <a:solidFill>
                  <a:schemeClr val="tx1"/>
                </a:solidFill>
                <a:latin typeface="+mj-ea"/>
              </a:rPr>
              <a:t>(.) </a:t>
            </a:r>
            <a:r>
              <a:rPr lang="ko-KR" altLang="en-US" sz="1400" dirty="0">
                <a:solidFill>
                  <a:schemeClr val="tx1"/>
                </a:solidFill>
                <a:latin typeface="+mj-ea"/>
              </a:rPr>
              <a:t>연산자 이용</a:t>
            </a:r>
            <a:endParaRPr lang="en-US" altLang="ko-KR" sz="1400" dirty="0">
              <a:solidFill>
                <a:schemeClr val="tx1"/>
              </a:solidFill>
              <a:latin typeface="+mj-ea"/>
            </a:endParaRPr>
          </a:p>
          <a:p>
            <a:endParaRPr lang="en-US" altLang="ko-KR" sz="1600" dirty="0"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endParaRPr lang="ko-KR" altLang="en-US" sz="2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744" y="692696"/>
            <a:ext cx="6761232" cy="57262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5164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6075" y="13994"/>
            <a:ext cx="11310552" cy="850980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예제 </a:t>
            </a:r>
            <a:r>
              <a:rPr lang="en-US" altLang="ko-KR" sz="4000" dirty="0" smtClean="0"/>
              <a:t>1 : </a:t>
            </a:r>
            <a:r>
              <a:rPr lang="en-US" altLang="ko-KR" sz="4000" dirty="0"/>
              <a:t>Circle </a:t>
            </a:r>
            <a:r>
              <a:rPr lang="ko-KR" altLang="en-US" sz="4000" dirty="0"/>
              <a:t>클래스의 객체 생성 및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45065" y="737615"/>
            <a:ext cx="10911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반지름과 이름을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객체를 생성하라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그리고 객체가 생성된 모습을 그려보라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71268" y="1315934"/>
            <a:ext cx="5184576" cy="432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public class Circle {</a:t>
            </a:r>
          </a:p>
          <a:p>
            <a:pPr defTabSz="180000"/>
            <a:r>
              <a:rPr lang="en-US" altLang="ko-KR" sz="1100" b="1" dirty="0"/>
              <a:t>	</a:t>
            </a:r>
            <a:r>
              <a:rPr lang="en-US" altLang="ko-KR" sz="1100" b="1" dirty="0" err="1"/>
              <a:t>int</a:t>
            </a:r>
            <a:r>
              <a:rPr lang="en-US" altLang="ko-KR" sz="1100" b="1" dirty="0"/>
              <a:t> radius; </a:t>
            </a:r>
            <a:r>
              <a:rPr lang="en-US" altLang="ko-KR" sz="1100" dirty="0"/>
              <a:t>					// </a:t>
            </a:r>
            <a:r>
              <a:rPr lang="ko-KR" altLang="en-US" sz="1100" dirty="0"/>
              <a:t>원의 반지름 필드</a:t>
            </a:r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String name; </a:t>
            </a:r>
            <a:r>
              <a:rPr lang="en-US" altLang="ko-KR" sz="1100" dirty="0"/>
              <a:t>				// </a:t>
            </a:r>
            <a:r>
              <a:rPr lang="ko-KR" altLang="en-US" sz="1100" dirty="0"/>
              <a:t>원의 이름 필드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public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Circle() { }	</a:t>
            </a:r>
            <a:r>
              <a:rPr lang="en-US" altLang="ko-KR" sz="1100" dirty="0"/>
              <a:t>		// </a:t>
            </a:r>
            <a:r>
              <a:rPr lang="ko-KR" altLang="en-US" sz="1100" dirty="0"/>
              <a:t>원의 </a:t>
            </a:r>
            <a:r>
              <a:rPr lang="ko-KR" altLang="en-US" sz="1100" dirty="0" err="1"/>
              <a:t>생성자</a:t>
            </a:r>
            <a:endParaRPr lang="en-US" altLang="ko-KR" sz="1100" dirty="0"/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/>
              <a:t>public double </a:t>
            </a:r>
            <a:r>
              <a:rPr lang="en-US" altLang="ko-KR" sz="1100" b="1" dirty="0" err="1"/>
              <a:t>getArea</a:t>
            </a:r>
            <a:r>
              <a:rPr lang="en-US" altLang="ko-KR" sz="1100" b="1" dirty="0"/>
              <a:t>() </a:t>
            </a:r>
            <a:r>
              <a:rPr lang="en-US" altLang="ko-KR" sz="1100" dirty="0"/>
              <a:t>{ 	// </a:t>
            </a:r>
            <a:r>
              <a:rPr lang="ko-KR" altLang="en-US" sz="1100" dirty="0"/>
              <a:t>원의 면적 계산 </a:t>
            </a:r>
            <a:r>
              <a:rPr lang="ko-KR" altLang="en-US" sz="1100" dirty="0" err="1"/>
              <a:t>메소드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	return 3.14*radius*radius;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Circle pizza; 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pizza = new Circle(); 					</a:t>
            </a:r>
            <a:r>
              <a:rPr lang="en-US" altLang="ko-KR" sz="1100" dirty="0"/>
              <a:t>// Circle </a:t>
            </a:r>
            <a:r>
              <a:rPr lang="ko-KR" altLang="en-US" sz="1100" dirty="0"/>
              <a:t>객체 생성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pizza.radius</a:t>
            </a:r>
            <a:r>
              <a:rPr lang="en-US" altLang="ko-KR" sz="1100" dirty="0"/>
              <a:t> = 10; 						// </a:t>
            </a:r>
            <a:r>
              <a:rPr lang="ko-KR" altLang="en-US" sz="1100" dirty="0"/>
              <a:t>피자의 반지름을 </a:t>
            </a:r>
            <a:r>
              <a:rPr lang="en-US" altLang="ko-KR" sz="1100" dirty="0"/>
              <a:t>10</a:t>
            </a:r>
            <a:r>
              <a:rPr lang="ko-KR" altLang="en-US" sz="1100" dirty="0"/>
              <a:t>으로 설정</a:t>
            </a:r>
          </a:p>
          <a:p>
            <a:pPr defTabSz="180000"/>
            <a:r>
              <a:rPr lang="en-US" altLang="ko-KR" sz="1100" dirty="0"/>
              <a:t>		pizza.name = "</a:t>
            </a:r>
            <a:r>
              <a:rPr lang="ko-KR" altLang="en-US" sz="1100" dirty="0"/>
              <a:t>자바피자</a:t>
            </a:r>
            <a:r>
              <a:rPr lang="en-US" altLang="ko-KR" sz="1100" dirty="0"/>
              <a:t>"; 			// </a:t>
            </a:r>
            <a:r>
              <a:rPr lang="ko-KR" altLang="en-US" sz="1100" dirty="0"/>
              <a:t>피자의 이름 설정</a:t>
            </a:r>
          </a:p>
          <a:p>
            <a:pPr defTabSz="180000"/>
            <a:r>
              <a:rPr lang="en-US" altLang="ko-KR" sz="1100" dirty="0"/>
              <a:t>		double area = </a:t>
            </a:r>
            <a:r>
              <a:rPr lang="en-US" altLang="ko-KR" sz="1100" dirty="0" err="1"/>
              <a:t>pizza.getArea</a:t>
            </a:r>
            <a:r>
              <a:rPr lang="en-US" altLang="ko-KR" sz="1100" dirty="0"/>
              <a:t>(); 		// </a:t>
            </a:r>
            <a:r>
              <a:rPr lang="ko-KR" altLang="en-US" sz="1100" dirty="0"/>
              <a:t>피자의 면적 알아내기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(pizza.name + "</a:t>
            </a:r>
            <a:r>
              <a:rPr lang="ko-KR" altLang="en-US" sz="1100" dirty="0"/>
              <a:t>의 면적은 </a:t>
            </a:r>
            <a:r>
              <a:rPr lang="en-US" altLang="ko-KR" sz="1100" dirty="0"/>
              <a:t>" + area);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Circle donut = new Circle(); 		</a:t>
            </a:r>
            <a:r>
              <a:rPr lang="en-US" altLang="ko-KR" sz="1100" dirty="0"/>
              <a:t>// Circle </a:t>
            </a:r>
            <a:r>
              <a:rPr lang="ko-KR" altLang="en-US" sz="1100" dirty="0"/>
              <a:t>객체 생성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donut.radius</a:t>
            </a:r>
            <a:r>
              <a:rPr lang="en-US" altLang="ko-KR" sz="1100" dirty="0"/>
              <a:t> = 2; 						// </a:t>
            </a:r>
            <a:r>
              <a:rPr lang="ko-KR" altLang="en-US" sz="1100" dirty="0"/>
              <a:t>도넛의 반지름을 </a:t>
            </a:r>
            <a:r>
              <a:rPr lang="en-US" altLang="ko-KR" sz="1100" dirty="0"/>
              <a:t>2</a:t>
            </a:r>
            <a:r>
              <a:rPr lang="ko-KR" altLang="en-US" sz="1100" dirty="0"/>
              <a:t>로 설정</a:t>
            </a:r>
          </a:p>
          <a:p>
            <a:pPr defTabSz="180000"/>
            <a:r>
              <a:rPr lang="en-US" altLang="ko-KR" sz="1100" dirty="0"/>
              <a:t>		donut.name = "</a:t>
            </a:r>
            <a:r>
              <a:rPr lang="ko-KR" altLang="en-US" sz="1100" dirty="0"/>
              <a:t>자바도넛</a:t>
            </a:r>
            <a:r>
              <a:rPr lang="en-US" altLang="ko-KR" sz="1100" dirty="0"/>
              <a:t>"; 			// </a:t>
            </a:r>
            <a:r>
              <a:rPr lang="ko-KR" altLang="en-US" sz="1100" dirty="0"/>
              <a:t>도넛의 이름 설정</a:t>
            </a:r>
          </a:p>
          <a:p>
            <a:pPr defTabSz="180000"/>
            <a:r>
              <a:rPr lang="en-US" altLang="ko-KR" sz="1100" dirty="0"/>
              <a:t>		area = </a:t>
            </a:r>
            <a:r>
              <a:rPr lang="en-US" altLang="ko-KR" sz="1100" dirty="0" err="1"/>
              <a:t>donut.getArea</a:t>
            </a:r>
            <a:r>
              <a:rPr lang="en-US" altLang="ko-KR" sz="1100" dirty="0"/>
              <a:t>(); 				// </a:t>
            </a:r>
            <a:r>
              <a:rPr lang="ko-KR" altLang="en-US" sz="1100" dirty="0"/>
              <a:t>도넛의 면적 알아내기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(donut.name + "</a:t>
            </a:r>
            <a:r>
              <a:rPr lang="ko-KR" altLang="en-US" sz="1100" dirty="0"/>
              <a:t>의 면적은 </a:t>
            </a:r>
            <a:r>
              <a:rPr lang="en-US" altLang="ko-KR" sz="1100" dirty="0"/>
              <a:t>" + area);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1871268" y="5714267"/>
            <a:ext cx="5184576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자바도넛의 면적은 </a:t>
            </a:r>
            <a:r>
              <a:rPr lang="en-US" altLang="ko-KR" sz="1200" dirty="0"/>
              <a:t>12.56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105" y="1175895"/>
            <a:ext cx="2358538" cy="200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105" y="3478064"/>
            <a:ext cx="2358538" cy="205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474231" y="2304104"/>
            <a:ext cx="10518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public Circle() { }</a:t>
            </a:r>
            <a:endParaRPr lang="ko-KR" alt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7474230" y="4680368"/>
            <a:ext cx="10518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/>
              <a:t>public Circle() { }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57776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세상 모든 것이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74836"/>
            <a:ext cx="10515600" cy="5181514"/>
          </a:xfrm>
        </p:spPr>
        <p:txBody>
          <a:bodyPr>
            <a:normAutofit/>
          </a:bodyPr>
          <a:lstStyle/>
          <a:p>
            <a:pPr lvl="1"/>
            <a:r>
              <a:rPr lang="ko-KR" altLang="en-US" dirty="0" smtClean="0"/>
              <a:t>세상 모든 것이 객체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실세계</a:t>
            </a:r>
            <a:r>
              <a:rPr lang="ko-KR" altLang="en-US" dirty="0" smtClean="0"/>
              <a:t> 객체의 특징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객체마다 고유한 특성</a:t>
            </a:r>
            <a:r>
              <a:rPr lang="en-US" altLang="ko-KR" dirty="0" smtClean="0"/>
              <a:t>(state)</a:t>
            </a:r>
            <a:r>
              <a:rPr lang="ko-KR" altLang="en-US" dirty="0" smtClean="0"/>
              <a:t>와 행동</a:t>
            </a:r>
            <a:r>
              <a:rPr lang="en-US" altLang="ko-KR" dirty="0" smtClean="0"/>
              <a:t>(behavior)</a:t>
            </a:r>
            <a:r>
              <a:rPr lang="ko-KR" altLang="en-US" dirty="0" smtClean="0"/>
              <a:t>를 가짐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객체들과 정보를 주고 받는 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상호작용하면서 존재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프로그램에서 객체 사례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테트리스</a:t>
            </a:r>
            <a:r>
              <a:rPr lang="ko-KR" altLang="en-US" dirty="0" smtClean="0"/>
              <a:t> 게임의 각 블록들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한글 프로그램의 메뉴나 버튼들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331" y="1655353"/>
            <a:ext cx="7458869" cy="184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561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442" y="2165936"/>
            <a:ext cx="5913089" cy="12897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3853" y="4420615"/>
            <a:ext cx="4510269" cy="4560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734886" y="4420615"/>
            <a:ext cx="739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34887" y="2165936"/>
            <a:ext cx="73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힌트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54975" y="616249"/>
            <a:ext cx="10291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출력이 결과와 같도록 힌트를 사용하여 코딩해보자</a:t>
            </a:r>
            <a:r>
              <a:rPr lang="en-US" altLang="ko-KR" sz="3200" dirty="0" smtClean="0"/>
              <a:t>!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486805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76880" y="0"/>
            <a:ext cx="11699789" cy="132556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 : </a:t>
            </a:r>
            <a:r>
              <a:rPr lang="en-US" altLang="ko-KR" dirty="0"/>
              <a:t>Rectangle </a:t>
            </a:r>
            <a:r>
              <a:rPr lang="ko-KR" altLang="en-US" dirty="0"/>
              <a:t>클래스 만들기 </a:t>
            </a:r>
            <a:r>
              <a:rPr lang="ko-KR" altLang="en-US" dirty="0" smtClean="0"/>
              <a:t>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76880" y="1039971"/>
            <a:ext cx="1009331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너비와 높이를 입력 받아 사각형의 합을 출력하는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(width)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높이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(height)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그리고 면적 값을 제공하는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getArea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Rectangle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만들어 활용하라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35560" y="1897662"/>
            <a:ext cx="504056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public class Rectangle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width;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height;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return width*height;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Rectangle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Rectangle();</a:t>
            </a:r>
            <a:r>
              <a:rPr lang="en-US" altLang="ko-KR" sz="1200" dirty="0"/>
              <a:t> //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("&gt;&gt; 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rect.width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rect.height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사각형의 면적은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rect.getArea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20136" y="5748962"/>
            <a:ext cx="165618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&gt;&gt; </a:t>
            </a:r>
            <a:r>
              <a:rPr lang="en-US" altLang="ko-KR" dirty="0"/>
              <a:t>4 5</a:t>
            </a:r>
            <a:endParaRPr lang="ko-KR" altLang="en-US" dirty="0"/>
          </a:p>
          <a:p>
            <a:pPr fontAlgn="base"/>
            <a:r>
              <a:rPr lang="ko-KR" altLang="en-US" dirty="0">
                <a:solidFill>
                  <a:schemeClr val="tx1"/>
                </a:solidFill>
              </a:rPr>
              <a:t>사각형의 면적은 </a:t>
            </a:r>
            <a:r>
              <a:rPr lang="en-US" altLang="ko-KR" dirty="0">
                <a:solidFill>
                  <a:schemeClr val="tx1"/>
                </a:solidFill>
              </a:rPr>
              <a:t>20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823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9876" y="130423"/>
            <a:ext cx="10515600" cy="874594"/>
          </a:xfrm>
        </p:spPr>
        <p:txBody>
          <a:bodyPr/>
          <a:lstStyle/>
          <a:p>
            <a:r>
              <a:rPr lang="ko-KR" altLang="en-US" dirty="0" err="1" smtClean="0"/>
              <a:t>생성자</a:t>
            </a:r>
            <a:r>
              <a:rPr lang="ko-KR" altLang="en-US" dirty="0" smtClean="0"/>
              <a:t> 개념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549876" y="1055018"/>
            <a:ext cx="10515600" cy="4351338"/>
          </a:xfrm>
        </p:spPr>
        <p:txBody>
          <a:bodyPr/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  <a:p>
            <a:pPr lvl="1"/>
            <a:r>
              <a:rPr lang="ko-KR" altLang="en-US" dirty="0" smtClean="0"/>
              <a:t>객체가 생성될 때 초기화를 위해 실행되는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6132" y="2213615"/>
            <a:ext cx="7704857" cy="293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949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9788" y="28302"/>
            <a:ext cx="11592697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예제 </a:t>
            </a:r>
            <a:r>
              <a:rPr lang="en-US" altLang="ko-KR" sz="4000" dirty="0" smtClean="0"/>
              <a:t>3 : </a:t>
            </a:r>
            <a:r>
              <a:rPr lang="ko-KR" altLang="en-US" sz="4000" dirty="0" smtClean="0"/>
              <a:t>두 개의 </a:t>
            </a:r>
            <a:r>
              <a:rPr lang="ko-KR" altLang="en-US" sz="4000" dirty="0" err="1" smtClean="0"/>
              <a:t>생성자를</a:t>
            </a:r>
            <a:r>
              <a:rPr lang="ko-KR" altLang="en-US" sz="4000" dirty="0" smtClean="0"/>
              <a:t> 가진 </a:t>
            </a:r>
            <a:r>
              <a:rPr lang="en-US" altLang="ko-KR" sz="4000" dirty="0" smtClean="0"/>
              <a:t>Circle </a:t>
            </a:r>
            <a:r>
              <a:rPr lang="ko-KR" altLang="en-US" sz="4000" dirty="0" smtClean="0"/>
              <a:t>클래스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46352" y="1039118"/>
            <a:ext cx="82661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146352" y="1712998"/>
            <a:ext cx="5729213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radius;</a:t>
            </a:r>
          </a:p>
          <a:p>
            <a:pPr defTabSz="180000"/>
            <a:r>
              <a:rPr lang="en-US" altLang="ko-KR" sz="1200" dirty="0"/>
              <a:t>	String name;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Circle() {</a:t>
            </a:r>
            <a:r>
              <a:rPr lang="en-US" altLang="ko-KR" sz="1200" dirty="0"/>
              <a:t> 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radius = 1; name = ""; // radius</a:t>
            </a:r>
            <a:r>
              <a:rPr lang="ko-KR" altLang="en-US" sz="1200" dirty="0"/>
              <a:t>의 초기값은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r, String n) {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변수를 가진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radius = r; name = n;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return 3.14*radius*radius;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Circle pizza = new Circle(10, "</a:t>
            </a:r>
            <a:r>
              <a:rPr lang="ko-KR" altLang="en-US" sz="1200" b="1" dirty="0"/>
              <a:t>자바피자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10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double 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(pizza.name 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Circle donut = new Circle();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/>
              <a:t>		donut.name = "</a:t>
            </a:r>
            <a:r>
              <a:rPr lang="ko-KR" altLang="en-US" sz="1200" dirty="0"/>
              <a:t>도넛피자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/>
              <a:t>		area 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(donut.name 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7968209" y="6144980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도넛피자의 면적은 </a:t>
            </a:r>
            <a:r>
              <a:rPr lang="en-US" altLang="ko-KR" sz="1200" dirty="0"/>
              <a:t>3.14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4154691" y="3248202"/>
            <a:ext cx="1778097" cy="1322773"/>
          </a:xfrm>
          <a:custGeom>
            <a:avLst/>
            <a:gdLst>
              <a:gd name="connsiteX0" fmla="*/ 1358284 w 1778097"/>
              <a:gd name="connsiteY0" fmla="*/ 1322773 h 1322773"/>
              <a:gd name="connsiteX1" fmla="*/ 1695635 w 1778097"/>
              <a:gd name="connsiteY1" fmla="*/ 692458 h 1322773"/>
              <a:gd name="connsiteX2" fmla="*/ 0 w 1778097"/>
              <a:gd name="connsiteY2" fmla="*/ 0 h 132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97" h="1322773">
                <a:moveTo>
                  <a:pt x="1358284" y="1322773"/>
                </a:moveTo>
                <a:cubicBezTo>
                  <a:pt x="1640150" y="1117846"/>
                  <a:pt x="1922016" y="912920"/>
                  <a:pt x="1695635" y="692458"/>
                </a:cubicBezTo>
                <a:cubicBezTo>
                  <a:pt x="1469254" y="471996"/>
                  <a:pt x="734627" y="235998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791744" y="2193868"/>
            <a:ext cx="2304256" cy="299028"/>
          </a:xfrm>
          <a:prstGeom prst="wedgeRoundRectCallout">
            <a:avLst>
              <a:gd name="adj1" fmla="val -66615"/>
              <a:gd name="adj2" fmla="val 596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r>
              <a:rPr lang="ko-KR" altLang="en-US" sz="1000" dirty="0">
                <a:solidFill>
                  <a:schemeClr val="tx1"/>
                </a:solidFill>
              </a:rPr>
              <a:t> 이름은 클래스 이름과 동일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960097" y="2949173"/>
            <a:ext cx="1802397" cy="299028"/>
          </a:xfrm>
          <a:prstGeom prst="wedgeRoundRectCallout">
            <a:avLst>
              <a:gd name="adj1" fmla="val -76481"/>
              <a:gd name="adj2" fmla="val 176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schemeClr val="tx1"/>
                </a:solidFill>
              </a:rPr>
              <a:t>생성자는</a:t>
            </a:r>
            <a:r>
              <a:rPr lang="ko-KR" altLang="en-US" sz="1000" dirty="0">
                <a:solidFill>
                  <a:schemeClr val="tx1"/>
                </a:solidFill>
              </a:rPr>
              <a:t> 리턴 타입 없음</a:t>
            </a:r>
          </a:p>
        </p:txBody>
      </p:sp>
      <p:sp>
        <p:nvSpPr>
          <p:cNvPr id="7" name="자유형 6"/>
          <p:cNvSpPr/>
          <p:nvPr/>
        </p:nvSpPr>
        <p:spPr>
          <a:xfrm>
            <a:off x="1885174" y="2611225"/>
            <a:ext cx="661634" cy="2912882"/>
          </a:xfrm>
          <a:custGeom>
            <a:avLst/>
            <a:gdLst>
              <a:gd name="connsiteX0" fmla="*/ 661634 w 661634"/>
              <a:gd name="connsiteY0" fmla="*/ 2912882 h 2912882"/>
              <a:gd name="connsiteX1" fmla="*/ 1758 w 661634"/>
              <a:gd name="connsiteY1" fmla="*/ 754144 h 2912882"/>
              <a:gd name="connsiteX2" fmla="*/ 506092 w 661634"/>
              <a:gd name="connsiteY2" fmla="*/ 0 h 291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634" h="2912882">
                <a:moveTo>
                  <a:pt x="661634" y="2912882"/>
                </a:moveTo>
                <a:cubicBezTo>
                  <a:pt x="344658" y="2076253"/>
                  <a:pt x="27682" y="1239624"/>
                  <a:pt x="1758" y="754144"/>
                </a:cubicBezTo>
                <a:cubicBezTo>
                  <a:pt x="-24166" y="268664"/>
                  <a:pt x="240963" y="134332"/>
                  <a:pt x="506092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1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01514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생성자의 특징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99548"/>
            <a:ext cx="10515600" cy="5020019"/>
          </a:xfrm>
        </p:spPr>
        <p:txBody>
          <a:bodyPr/>
          <a:lstStyle/>
          <a:p>
            <a:r>
              <a:rPr lang="ko-KR" altLang="en-US" dirty="0" smtClean="0"/>
              <a:t>생성자의 특징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이름은 클래스 이름과 반드시 동일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여러 </a:t>
            </a:r>
            <a:r>
              <a:rPr lang="ko-KR" altLang="en-US" dirty="0" err="1" smtClean="0"/>
              <a:t>개작성</a:t>
            </a:r>
            <a:r>
              <a:rPr lang="ko-KR" altLang="en-US" dirty="0" smtClean="0"/>
              <a:t> 가능</a:t>
            </a:r>
            <a:r>
              <a:rPr lang="en-US" altLang="ko-KR" dirty="0"/>
              <a:t> (</a:t>
            </a:r>
            <a:r>
              <a:rPr lang="ko-KR" altLang="en-US" dirty="0"/>
              <a:t>오버로딩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를 통해 객체를 생성할 </a:t>
            </a:r>
            <a:r>
              <a:rPr lang="ko-KR" altLang="en-US" dirty="0" smtClean="0"/>
              <a:t>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객체당 한 번 호출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리턴 타입을 지정할 수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생성자의 목적은 객체 초기화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객체가 생성될 때 반드시 호출됨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그러므로 하나 이상 선언되어야 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개발자가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작성하지 않았으면 컴파일러가 자동으로 기본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삽입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141700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448" y="1520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 :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선언 및 활용 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94852" y="1032991"/>
            <a:ext cx="1055894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제목과 저자를 나타내는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title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author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작성하여 필드를 초기화하라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76749" y="1599922"/>
            <a:ext cx="5472608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Book {</a:t>
            </a:r>
          </a:p>
          <a:p>
            <a:pPr defTabSz="180000"/>
            <a:r>
              <a:rPr lang="en-US" altLang="ko-KR" sz="1400" dirty="0"/>
              <a:t>	String title;</a:t>
            </a:r>
          </a:p>
          <a:p>
            <a:pPr defTabSz="180000"/>
            <a:r>
              <a:rPr lang="en-US" altLang="ko-KR" sz="1400" dirty="0"/>
              <a:t>	String author;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public Book(String t) { // </a:t>
            </a:r>
            <a:r>
              <a:rPr lang="ko-KR" altLang="en-US" sz="1400" b="1" dirty="0" err="1"/>
              <a:t>생성자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title = t; author = "</a:t>
            </a:r>
            <a:r>
              <a:rPr lang="ko-KR" altLang="en-US" sz="1400" dirty="0"/>
              <a:t>작자미상</a:t>
            </a:r>
            <a:r>
              <a:rPr lang="en-US" altLang="ko-KR" sz="1400" dirty="0"/>
              <a:t>";</a:t>
            </a:r>
            <a:endParaRPr lang="ko-KR" altLang="en-US" sz="1400" dirty="0"/>
          </a:p>
          <a:p>
            <a:pPr defTabSz="180000"/>
            <a:r>
              <a:rPr lang="ko-KR" altLang="en-US" sz="1400" b="1" dirty="0"/>
              <a:t>	</a:t>
            </a:r>
            <a:r>
              <a:rPr lang="en-US" altLang="ko-KR" sz="1400" b="1" dirty="0"/>
              <a:t>}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	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b="1" dirty="0"/>
              <a:t>public Book(String t, String a) { // </a:t>
            </a:r>
            <a:r>
              <a:rPr lang="ko-KR" altLang="en-US" sz="1400" b="1" dirty="0" err="1"/>
              <a:t>생성자</a:t>
            </a:r>
            <a:endParaRPr lang="ko-KR" altLang="en-US" sz="1400" b="1" dirty="0"/>
          </a:p>
          <a:p>
            <a:pPr defTabSz="180000"/>
            <a:r>
              <a:rPr lang="ko-KR" altLang="en-US" sz="1400" b="1" dirty="0"/>
              <a:t>	</a:t>
            </a:r>
            <a:r>
              <a:rPr lang="ko-KR" altLang="en-US" sz="1400" dirty="0"/>
              <a:t>	</a:t>
            </a:r>
            <a:r>
              <a:rPr lang="en-US" altLang="ko-KR" sz="1400" dirty="0"/>
              <a:t>title = t; author = a;</a:t>
            </a:r>
          </a:p>
          <a:p>
            <a:pPr defTabSz="180000"/>
            <a:r>
              <a:rPr lang="en-US" altLang="ko-KR" sz="1400" b="1" dirty="0"/>
              <a:t>	}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Book </a:t>
            </a:r>
            <a:r>
              <a:rPr lang="en-US" altLang="ko-KR" sz="1400" dirty="0" err="1"/>
              <a:t>littlePrince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Book("</a:t>
            </a:r>
            <a:r>
              <a:rPr lang="ko-KR" altLang="en-US" sz="1400" b="1" dirty="0" err="1"/>
              <a:t>어린왕자</a:t>
            </a:r>
            <a:r>
              <a:rPr lang="en-US" altLang="ko-KR" sz="1400" b="1" dirty="0"/>
              <a:t>", "</a:t>
            </a:r>
            <a:r>
              <a:rPr lang="ko-KR" altLang="en-US" sz="1400" b="1" dirty="0"/>
              <a:t>생텍쥐페리</a:t>
            </a:r>
            <a:r>
              <a:rPr lang="en-US" altLang="ko-KR" sz="1400" b="1" dirty="0"/>
              <a:t>"); 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Book </a:t>
            </a:r>
            <a:r>
              <a:rPr lang="en-US" altLang="ko-KR" sz="1400" dirty="0" err="1"/>
              <a:t>loveStory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Book("</a:t>
            </a:r>
            <a:r>
              <a:rPr lang="ko-KR" altLang="en-US" sz="1400" b="1" dirty="0"/>
              <a:t>춘향전</a:t>
            </a:r>
            <a:r>
              <a:rPr lang="en-US" altLang="ko-KR" sz="1400" b="1" dirty="0"/>
              <a:t>"); 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littlePrince.title</a:t>
            </a:r>
            <a:r>
              <a:rPr lang="en-US" altLang="ko-KR" sz="1400" dirty="0"/>
              <a:t> + " " + </a:t>
            </a:r>
            <a:r>
              <a:rPr lang="en-US" altLang="ko-KR" sz="1400" dirty="0" err="1"/>
              <a:t>littlePrince.author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loveStory.title</a:t>
            </a:r>
            <a:r>
              <a:rPr lang="en-US" altLang="ko-KR" sz="1400" dirty="0"/>
              <a:t> + " " + </a:t>
            </a:r>
            <a:r>
              <a:rPr lang="en-US" altLang="ko-KR" sz="1400" dirty="0" err="1"/>
              <a:t>loveStory.author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9" name="자유형 8"/>
          <p:cNvSpPr/>
          <p:nvPr/>
        </p:nvSpPr>
        <p:spPr>
          <a:xfrm>
            <a:off x="6033495" y="3454246"/>
            <a:ext cx="1687871" cy="1107649"/>
          </a:xfrm>
          <a:custGeom>
            <a:avLst/>
            <a:gdLst>
              <a:gd name="connsiteX0" fmla="*/ 1249052 w 1795638"/>
              <a:gd name="connsiteY0" fmla="*/ 1107649 h 1107649"/>
              <a:gd name="connsiteX1" fmla="*/ 1673258 w 1795638"/>
              <a:gd name="connsiteY1" fmla="*/ 820132 h 1107649"/>
              <a:gd name="connsiteX2" fmla="*/ 1781666 w 1795638"/>
              <a:gd name="connsiteY2" fmla="*/ 282804 h 1107649"/>
              <a:gd name="connsiteX3" fmla="*/ 1414021 w 1795638"/>
              <a:gd name="connsiteY3" fmla="*/ 84841 h 1107649"/>
              <a:gd name="connsiteX4" fmla="*/ 0 w 1795638"/>
              <a:gd name="connsiteY4" fmla="*/ 0 h 110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638" h="1107649">
                <a:moveTo>
                  <a:pt x="1249052" y="1107649"/>
                </a:moveTo>
                <a:cubicBezTo>
                  <a:pt x="1416770" y="1032627"/>
                  <a:pt x="1584489" y="957606"/>
                  <a:pt x="1673258" y="820132"/>
                </a:cubicBezTo>
                <a:cubicBezTo>
                  <a:pt x="1762027" y="682658"/>
                  <a:pt x="1824872" y="405352"/>
                  <a:pt x="1781666" y="282804"/>
                </a:cubicBezTo>
                <a:cubicBezTo>
                  <a:pt x="1738460" y="160255"/>
                  <a:pt x="1710965" y="131975"/>
                  <a:pt x="1414021" y="84841"/>
                </a:cubicBezTo>
                <a:cubicBezTo>
                  <a:pt x="1117077" y="37707"/>
                  <a:pt x="558538" y="18853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227503" y="2605833"/>
            <a:ext cx="2781895" cy="2193563"/>
          </a:xfrm>
          <a:custGeom>
            <a:avLst/>
            <a:gdLst>
              <a:gd name="connsiteX0" fmla="*/ 697584 w 3218173"/>
              <a:gd name="connsiteY0" fmla="*/ 2168165 h 2193563"/>
              <a:gd name="connsiteX1" fmla="*/ 1989056 w 3218173"/>
              <a:gd name="connsiteY1" fmla="*/ 2168165 h 2193563"/>
              <a:gd name="connsiteX2" fmla="*/ 2898743 w 3218173"/>
              <a:gd name="connsiteY2" fmla="*/ 1904215 h 2193563"/>
              <a:gd name="connsiteX3" fmla="*/ 3214541 w 3218173"/>
              <a:gd name="connsiteY3" fmla="*/ 985101 h 2193563"/>
              <a:gd name="connsiteX4" fmla="*/ 2729060 w 3218173"/>
              <a:gd name="connsiteY4" fmla="*/ 311085 h 2193563"/>
              <a:gd name="connsiteX5" fmla="*/ 0 w 3218173"/>
              <a:gd name="connsiteY5" fmla="*/ 0 h 2193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8173" h="2193563">
                <a:moveTo>
                  <a:pt x="697584" y="2168165"/>
                </a:moveTo>
                <a:cubicBezTo>
                  <a:pt x="1159890" y="2190161"/>
                  <a:pt x="1622196" y="2212157"/>
                  <a:pt x="1989056" y="2168165"/>
                </a:cubicBezTo>
                <a:cubicBezTo>
                  <a:pt x="2355916" y="2124173"/>
                  <a:pt x="2694496" y="2101392"/>
                  <a:pt x="2898743" y="1904215"/>
                </a:cubicBezTo>
                <a:cubicBezTo>
                  <a:pt x="3102991" y="1707038"/>
                  <a:pt x="3242821" y="1250623"/>
                  <a:pt x="3214541" y="985101"/>
                </a:cubicBezTo>
                <a:cubicBezTo>
                  <a:pt x="3186261" y="719579"/>
                  <a:pt x="3264817" y="475268"/>
                  <a:pt x="2729060" y="311085"/>
                </a:cubicBezTo>
                <a:cubicBezTo>
                  <a:pt x="2193303" y="146902"/>
                  <a:pt x="1096651" y="73451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7829133" y="5324018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YDVYGOStd12"/>
              </a:rPr>
              <a:t>어린왕자</a:t>
            </a:r>
            <a:r>
              <a:rPr lang="ko-KR" altLang="en-US" sz="1200" dirty="0">
                <a:latin typeface="YDVYGOStd12"/>
              </a:rPr>
              <a:t> 생텍쥐페리</a:t>
            </a:r>
          </a:p>
          <a:p>
            <a:r>
              <a:rPr lang="ko-KR" altLang="en-US" sz="1200" dirty="0">
                <a:latin typeface="YDVYGOStd12"/>
              </a:rPr>
              <a:t>춘향전 작자미상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971129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6834" y="9021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610087" y="1157790"/>
            <a:ext cx="8283555" cy="2071132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(default constructor)</a:t>
            </a:r>
          </a:p>
          <a:p>
            <a:pPr lvl="1"/>
            <a:r>
              <a:rPr lang="ko-KR" altLang="en-US" dirty="0"/>
              <a:t>매개 변수 </a:t>
            </a:r>
            <a:r>
              <a:rPr lang="ko-KR" altLang="en-US" dirty="0" smtClean="0"/>
              <a:t>없고 아무 작업 없이 단순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r>
              <a:rPr lang="ko-KR" altLang="en-US" dirty="0"/>
              <a:t>디폴트 생성자라고도 </a:t>
            </a:r>
            <a:r>
              <a:rPr lang="ko-KR" altLang="en-US" dirty="0" smtClean="0"/>
              <a:t>부름</a:t>
            </a:r>
            <a:endParaRPr lang="en-US" altLang="ko-KR" dirty="0" smtClean="0"/>
          </a:p>
          <a:p>
            <a:r>
              <a:rPr lang="ko-KR" altLang="en-US" dirty="0"/>
              <a:t>클래스에 생성자가 하나도 선언되지 않은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컴파일러에 </a:t>
            </a:r>
            <a:r>
              <a:rPr lang="ko-KR" altLang="en-US" dirty="0"/>
              <a:t>의해 </a:t>
            </a:r>
            <a:r>
              <a:rPr lang="ko-KR" altLang="en-US" dirty="0" smtClean="0"/>
              <a:t>자동으로 삽입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7054" y="3429000"/>
            <a:ext cx="3834891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400" b="1"/>
            </a:lvl1pPr>
          </a:lstStyle>
          <a:p>
            <a:r>
              <a:rPr lang="en-US" altLang="ko-KR" sz="1200" b="0" dirty="0"/>
              <a:t>public class Circle {</a:t>
            </a:r>
          </a:p>
          <a:p>
            <a:r>
              <a:rPr lang="en-US" altLang="ko-KR" sz="1200" b="0" dirty="0"/>
              <a:t>	</a:t>
            </a:r>
            <a:r>
              <a:rPr lang="en-US" altLang="ko-KR" sz="1200" b="0" dirty="0" err="1"/>
              <a:t>int</a:t>
            </a:r>
            <a:r>
              <a:rPr lang="en-US" altLang="ko-KR" sz="1200" b="0" dirty="0"/>
              <a:t> radius;</a:t>
            </a:r>
          </a:p>
          <a:p>
            <a:r>
              <a:rPr lang="en-US" altLang="ko-KR" sz="1200" b="0" dirty="0"/>
              <a:t>	void set(</a:t>
            </a:r>
            <a:r>
              <a:rPr lang="en-US" altLang="ko-KR" sz="1200" b="0" dirty="0" err="1"/>
              <a:t>int</a:t>
            </a:r>
            <a:r>
              <a:rPr lang="en-US" altLang="ko-KR" sz="1200" b="0" dirty="0"/>
              <a:t> r) { radius = r; }</a:t>
            </a:r>
          </a:p>
          <a:p>
            <a:r>
              <a:rPr lang="en-US" altLang="ko-KR" sz="1200" b="0" dirty="0"/>
              <a:t>	double </a:t>
            </a:r>
            <a:r>
              <a:rPr lang="en-US" altLang="ko-KR" sz="1200" b="0" dirty="0" err="1"/>
              <a:t>getArea</a:t>
            </a:r>
            <a:r>
              <a:rPr lang="en-US" altLang="ko-KR" sz="1200" b="0" dirty="0"/>
              <a:t>() { return 3.14*radius*radius; }</a:t>
            </a:r>
          </a:p>
          <a:p>
            <a:endParaRPr lang="en-US" altLang="ko-KR" sz="1200" b="0" dirty="0"/>
          </a:p>
          <a:p>
            <a:r>
              <a:rPr lang="en-US" altLang="ko-KR" sz="1200" b="0" dirty="0"/>
              <a:t>	public static void main(String [] </a:t>
            </a:r>
            <a:r>
              <a:rPr lang="en-US" altLang="ko-KR" sz="1200" b="0" dirty="0" err="1"/>
              <a:t>args</a:t>
            </a:r>
            <a:r>
              <a:rPr lang="en-US" altLang="ko-KR" sz="1200" b="0" dirty="0"/>
              <a:t>){</a:t>
            </a:r>
          </a:p>
          <a:p>
            <a:r>
              <a:rPr lang="en-US" altLang="ko-KR" sz="1200" b="0" dirty="0"/>
              <a:t>		Circle pizza = </a:t>
            </a:r>
            <a:r>
              <a:rPr lang="en-US" altLang="ko-KR" sz="1200" dirty="0"/>
              <a:t>new Circle();</a:t>
            </a:r>
          </a:p>
          <a:p>
            <a:r>
              <a:rPr lang="en-US" altLang="ko-KR" sz="1200" b="0" dirty="0"/>
              <a:t>		</a:t>
            </a:r>
            <a:r>
              <a:rPr lang="en-US" altLang="ko-KR" sz="1200" b="0" dirty="0" err="1"/>
              <a:t>pizza.set</a:t>
            </a:r>
            <a:r>
              <a:rPr lang="en-US" altLang="ko-KR" sz="1200" b="0" dirty="0"/>
              <a:t>(3);</a:t>
            </a:r>
          </a:p>
          <a:p>
            <a:r>
              <a:rPr lang="en-US" altLang="ko-KR" sz="1200" b="0" dirty="0"/>
              <a:t>	}</a:t>
            </a:r>
          </a:p>
          <a:p>
            <a:r>
              <a:rPr lang="en-US" altLang="ko-KR" sz="1200" b="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96001" y="3429000"/>
            <a:ext cx="3577069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0"/>
            </a:lvl1pPr>
          </a:lstStyle>
          <a:p>
            <a:r>
              <a:rPr lang="en-US" altLang="ko-KR" dirty="0"/>
              <a:t>public class Circle {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radius;</a:t>
            </a:r>
          </a:p>
          <a:p>
            <a:r>
              <a:rPr lang="en-US" altLang="ko-KR" dirty="0"/>
              <a:t>	void set(</a:t>
            </a:r>
            <a:r>
              <a:rPr lang="en-US" altLang="ko-KR" dirty="0" err="1"/>
              <a:t>int</a:t>
            </a:r>
            <a:r>
              <a:rPr lang="en-US" altLang="ko-KR" dirty="0"/>
              <a:t> r) { radius = r; }</a:t>
            </a:r>
          </a:p>
          <a:p>
            <a:r>
              <a:rPr lang="en-US" altLang="ko-KR" dirty="0"/>
              <a:t>	double </a:t>
            </a:r>
            <a:r>
              <a:rPr lang="en-US" altLang="ko-KR" dirty="0" err="1"/>
              <a:t>getArea</a:t>
            </a:r>
            <a:r>
              <a:rPr lang="en-US" altLang="ko-KR" dirty="0"/>
              <a:t>() { return 3.14*radius*radius; }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b="1" i="1" dirty="0">
                <a:solidFill>
                  <a:srgbClr val="0070C0"/>
                </a:solidFill>
              </a:rPr>
              <a:t>public Circle() {}</a:t>
            </a:r>
          </a:p>
          <a:p>
            <a:endParaRPr lang="en-US" altLang="ko-KR" dirty="0"/>
          </a:p>
          <a:p>
            <a:r>
              <a:rPr lang="en-US" altLang="ko-KR" dirty="0"/>
              <a:t>	public static void main(String [] </a:t>
            </a:r>
            <a:r>
              <a:rPr lang="en-US" altLang="ko-KR" dirty="0" err="1"/>
              <a:t>args</a:t>
            </a:r>
            <a:r>
              <a:rPr lang="en-US" altLang="ko-KR" dirty="0"/>
              <a:t>){</a:t>
            </a:r>
          </a:p>
          <a:p>
            <a:r>
              <a:rPr lang="en-US" altLang="ko-KR" dirty="0"/>
              <a:t>		Circle pizza = </a:t>
            </a:r>
            <a:r>
              <a:rPr lang="en-US" altLang="ko-KR" b="1" dirty="0"/>
              <a:t>new Circle();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pizza.set</a:t>
            </a:r>
            <a:r>
              <a:rPr lang="en-US" altLang="ko-KR" dirty="0"/>
              <a:t>(3);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299848" y="4188260"/>
            <a:ext cx="1368152" cy="612934"/>
          </a:xfrm>
          <a:prstGeom prst="wedgeRoundRectCallout">
            <a:avLst>
              <a:gd name="adj1" fmla="val -156640"/>
              <a:gd name="adj2" fmla="val -24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컴파일러에 의해 </a:t>
            </a:r>
            <a:endParaRPr lang="en-US" altLang="ko-KR" sz="1000" dirty="0">
              <a:solidFill>
                <a:schemeClr val="tx1"/>
              </a:solidFill>
            </a:endParaRPr>
          </a:p>
          <a:p>
            <a:r>
              <a:rPr lang="ko-KR" altLang="en-US" sz="1000" dirty="0">
                <a:solidFill>
                  <a:schemeClr val="tx1"/>
                </a:solidFill>
              </a:rPr>
              <a:t>자동 삽입된 기본 </a:t>
            </a:r>
            <a:r>
              <a:rPr lang="ko-KR" altLang="en-US" sz="1000" dirty="0" err="1">
                <a:solidFill>
                  <a:schemeClr val="tx1"/>
                </a:solidFill>
              </a:rPr>
              <a:t>생성자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598465" y="5460326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개발자가 작성한 코드</a:t>
            </a:r>
            <a:endParaRPr lang="en-US" altLang="ko-KR" sz="1200" dirty="0"/>
          </a:p>
          <a:p>
            <a:r>
              <a:rPr lang="ko-KR" altLang="en-US" sz="1200" dirty="0"/>
              <a:t>이 코드에는 생성자가 없지만</a:t>
            </a:r>
            <a:endParaRPr lang="en-US" altLang="ko-KR" sz="1200" dirty="0"/>
          </a:p>
          <a:p>
            <a:r>
              <a:rPr lang="ko-KR" altLang="en-US" sz="1200" dirty="0"/>
              <a:t>컴파일 오류가 생기지 않음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84033" y="5805765"/>
            <a:ext cx="2864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컴파일러가 자동으로 기본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삽입</a:t>
            </a:r>
          </a:p>
        </p:txBody>
      </p:sp>
      <p:sp>
        <p:nvSpPr>
          <p:cNvPr id="6" name="자유형 5"/>
          <p:cNvSpPr/>
          <p:nvPr/>
        </p:nvSpPr>
        <p:spPr>
          <a:xfrm>
            <a:off x="7589949" y="4494727"/>
            <a:ext cx="1793150" cy="573110"/>
          </a:xfrm>
          <a:custGeom>
            <a:avLst/>
            <a:gdLst>
              <a:gd name="connsiteX0" fmla="*/ 927279 w 1793150"/>
              <a:gd name="connsiteY0" fmla="*/ 573110 h 573110"/>
              <a:gd name="connsiteX1" fmla="*/ 1764406 w 1793150"/>
              <a:gd name="connsiteY1" fmla="*/ 347729 h 573110"/>
              <a:gd name="connsiteX2" fmla="*/ 0 w 1793150"/>
              <a:gd name="connsiteY2" fmla="*/ 0 h 57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3150" h="573110">
                <a:moveTo>
                  <a:pt x="927279" y="573110"/>
                </a:moveTo>
                <a:cubicBezTo>
                  <a:pt x="1423115" y="508178"/>
                  <a:pt x="1918952" y="443247"/>
                  <a:pt x="1764406" y="347729"/>
                </a:cubicBezTo>
                <a:cubicBezTo>
                  <a:pt x="1609860" y="252211"/>
                  <a:pt x="804930" y="126105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13" idx="1"/>
          </p:cNvCxnSpPr>
          <p:nvPr/>
        </p:nvCxnSpPr>
        <p:spPr>
          <a:xfrm flipV="1">
            <a:off x="4583832" y="5944264"/>
            <a:ext cx="1800200" cy="5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136728" y="5944264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이유</a:t>
            </a:r>
          </a:p>
        </p:txBody>
      </p:sp>
    </p:spTree>
    <p:extLst>
      <p:ext uri="{BB962C8B-B14F-4D97-AF65-F5344CB8AC3E}">
        <p14:creationId xmlns:p14="http://schemas.microsoft.com/office/powerpoint/2010/main" val="237721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8643" y="8230"/>
            <a:ext cx="10515600" cy="856743"/>
          </a:xfrm>
        </p:spPr>
        <p:txBody>
          <a:bodyPr/>
          <a:lstStyle/>
          <a:p>
            <a:r>
              <a:rPr lang="ko-KR" altLang="en-US" dirty="0" smtClean="0"/>
              <a:t>기본 생성자가 자동 생성되지 않는 경우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136648" y="1285860"/>
            <a:ext cx="8153400" cy="2719204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개발자가 클래스에 생성자가 하나라도 작성한 경우</a:t>
            </a:r>
            <a:endParaRPr lang="en-US" altLang="ko-KR" sz="2000" dirty="0"/>
          </a:p>
          <a:p>
            <a:pPr lvl="1"/>
            <a:r>
              <a:rPr lang="ko-KR" altLang="en-US" sz="1800" dirty="0"/>
              <a:t>기본 </a:t>
            </a:r>
            <a:r>
              <a:rPr lang="ko-KR" altLang="en-US" sz="1800" dirty="0" err="1"/>
              <a:t>생성자</a:t>
            </a:r>
            <a:r>
              <a:rPr lang="ko-KR" altLang="en-US" sz="1800" dirty="0"/>
              <a:t> 자동 삽입되지 않음</a:t>
            </a:r>
            <a:endParaRPr lang="en-US" altLang="ko-KR" sz="1800" dirty="0"/>
          </a:p>
        </p:txBody>
      </p:sp>
      <p:sp>
        <p:nvSpPr>
          <p:cNvPr id="4" name="TextBox 3"/>
          <p:cNvSpPr txBox="1"/>
          <p:nvPr/>
        </p:nvSpPr>
        <p:spPr>
          <a:xfrm>
            <a:off x="2251502" y="2204864"/>
            <a:ext cx="4277850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0"/>
            </a:lvl1pPr>
          </a:lstStyle>
          <a:p>
            <a:r>
              <a:rPr lang="en-US" altLang="ko-KR" sz="1400" dirty="0"/>
              <a:t>public class Circle {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r>
              <a:rPr lang="en-US" altLang="ko-KR" sz="1400" dirty="0"/>
              <a:t>	void set(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 { radius = r; }</a:t>
            </a:r>
          </a:p>
          <a:p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return 3.14*radius*radius; }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	public Circle(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r) {</a:t>
            </a:r>
          </a:p>
          <a:p>
            <a:r>
              <a:rPr lang="en-US" altLang="ko-KR" sz="1400" b="1" dirty="0"/>
              <a:t>		radius = r;</a:t>
            </a:r>
          </a:p>
          <a:p>
            <a:r>
              <a:rPr lang="en-US" altLang="ko-KR" sz="1400" b="1" dirty="0"/>
              <a:t>	}</a:t>
            </a:r>
          </a:p>
          <a:p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){</a:t>
            </a:r>
          </a:p>
          <a:p>
            <a:r>
              <a:rPr lang="en-US" altLang="ko-KR" sz="1400" dirty="0"/>
              <a:t>		Circle pizza = </a:t>
            </a:r>
            <a:r>
              <a:rPr lang="en-US" altLang="ko-KR" sz="1400" b="1" dirty="0"/>
              <a:t>new Circle(10);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pizza.getArea</a:t>
            </a:r>
            <a:r>
              <a:rPr lang="en-US" altLang="ko-KR" sz="1400" dirty="0"/>
              <a:t>());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Circle donut = </a:t>
            </a:r>
            <a:r>
              <a:rPr lang="en-US" altLang="ko-KR" sz="1400" b="1" dirty="0"/>
              <a:t>new Circle();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donut.getArea</a:t>
            </a:r>
            <a:r>
              <a:rPr lang="en-US" altLang="ko-KR" sz="1400" dirty="0"/>
              <a:t>());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719173" y="5151549"/>
            <a:ext cx="1992486" cy="442674"/>
          </a:xfrm>
          <a:prstGeom prst="wedgeRoundRectCallout">
            <a:avLst>
              <a:gd name="adj1" fmla="val -150152"/>
              <a:gd name="adj2" fmla="val -371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tx1"/>
                </a:solidFill>
              </a:rPr>
              <a:t>컴파일 오류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해당하는 생성자가 없음 </a:t>
            </a:r>
            <a:r>
              <a:rPr lang="en-US" altLang="ko-KR" sz="1000" dirty="0">
                <a:solidFill>
                  <a:schemeClr val="tx1"/>
                </a:solidFill>
              </a:rPr>
              <a:t>!!!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870332" y="2926704"/>
            <a:ext cx="1823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public Circle() { }</a:t>
            </a:r>
            <a:endParaRPr lang="ko-KR" altLang="en-US" sz="1600" dirty="0"/>
          </a:p>
        </p:txBody>
      </p:sp>
      <p:sp>
        <p:nvSpPr>
          <p:cNvPr id="12" name="자유형 11"/>
          <p:cNvSpPr/>
          <p:nvPr/>
        </p:nvSpPr>
        <p:spPr>
          <a:xfrm>
            <a:off x="3706539" y="3172857"/>
            <a:ext cx="3163792" cy="238974"/>
          </a:xfrm>
          <a:custGeom>
            <a:avLst/>
            <a:gdLst>
              <a:gd name="connsiteX0" fmla="*/ 2537717 w 2537717"/>
              <a:gd name="connsiteY0" fmla="*/ 23973 h 404117"/>
              <a:gd name="connsiteX1" fmla="*/ 1705510 w 2537717"/>
              <a:gd name="connsiteY1" fmla="*/ 44521 h 404117"/>
              <a:gd name="connsiteX2" fmla="*/ 1068512 w 2537717"/>
              <a:gd name="connsiteY2" fmla="*/ 291101 h 404117"/>
              <a:gd name="connsiteX3" fmla="*/ 0 w 2537717"/>
              <a:gd name="connsiteY3" fmla="*/ 404117 h 40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7717" h="404117">
                <a:moveTo>
                  <a:pt x="2537717" y="23973"/>
                </a:moveTo>
                <a:cubicBezTo>
                  <a:pt x="2244047" y="11986"/>
                  <a:pt x="1950377" y="0"/>
                  <a:pt x="1705510" y="44521"/>
                </a:cubicBezTo>
                <a:cubicBezTo>
                  <a:pt x="1460643" y="89042"/>
                  <a:pt x="1352764" y="231168"/>
                  <a:pt x="1068512" y="291101"/>
                </a:cubicBezTo>
                <a:cubicBezTo>
                  <a:pt x="784260" y="351034"/>
                  <a:pt x="392130" y="377575"/>
                  <a:pt x="0" y="404117"/>
                </a:cubicBezTo>
              </a:path>
            </a:pathLst>
          </a:custGeom>
          <a:ln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719173" y="2707289"/>
            <a:ext cx="3381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컴파일러가 기본 </a:t>
            </a:r>
            <a:r>
              <a:rPr lang="ko-KR" altLang="en-US" sz="1200" dirty="0" err="1">
                <a:solidFill>
                  <a:schemeClr val="accent2">
                    <a:lumMod val="75000"/>
                  </a:schemeClr>
                </a:solidFill>
              </a:rPr>
              <a:t>생성자를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 자동 생성하지 않음</a:t>
            </a:r>
          </a:p>
        </p:txBody>
      </p:sp>
      <p:sp>
        <p:nvSpPr>
          <p:cNvPr id="14" name="곱셈 기호 13"/>
          <p:cNvSpPr/>
          <p:nvPr/>
        </p:nvSpPr>
        <p:spPr>
          <a:xfrm>
            <a:off x="4799031" y="3095981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5" name="곱셈 기호 14"/>
          <p:cNvSpPr/>
          <p:nvPr/>
        </p:nvSpPr>
        <p:spPr>
          <a:xfrm>
            <a:off x="6056900" y="3597181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4206010" y="3664040"/>
            <a:ext cx="1684390" cy="828563"/>
          </a:xfrm>
          <a:custGeom>
            <a:avLst/>
            <a:gdLst>
              <a:gd name="connsiteX0" fmla="*/ 920840 w 1614155"/>
              <a:gd name="connsiteY0" fmla="*/ 862885 h 862885"/>
              <a:gd name="connsiteX1" fmla="*/ 1577662 w 1614155"/>
              <a:gd name="connsiteY1" fmla="*/ 663262 h 862885"/>
              <a:gd name="connsiteX2" fmla="*/ 1365161 w 1614155"/>
              <a:gd name="connsiteY2" fmla="*/ 360609 h 862885"/>
              <a:gd name="connsiteX3" fmla="*/ 0 w 1614155"/>
              <a:gd name="connsiteY3" fmla="*/ 0 h 86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4155" h="862885">
                <a:moveTo>
                  <a:pt x="920840" y="862885"/>
                </a:moveTo>
                <a:cubicBezTo>
                  <a:pt x="1212224" y="804930"/>
                  <a:pt x="1503608" y="746975"/>
                  <a:pt x="1577662" y="663262"/>
                </a:cubicBezTo>
                <a:cubicBezTo>
                  <a:pt x="1651716" y="579549"/>
                  <a:pt x="1628105" y="471153"/>
                  <a:pt x="1365161" y="360609"/>
                </a:cubicBezTo>
                <a:cubicBezTo>
                  <a:pt x="1102217" y="250065"/>
                  <a:pt x="551108" y="12503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5094653" y="3573887"/>
            <a:ext cx="1449551" cy="1577662"/>
          </a:xfrm>
          <a:custGeom>
            <a:avLst/>
            <a:gdLst>
              <a:gd name="connsiteX0" fmla="*/ 0 w 1449551"/>
              <a:gd name="connsiteY0" fmla="*/ 1577662 h 1577662"/>
              <a:gd name="connsiteX1" fmla="*/ 1326524 w 1449551"/>
              <a:gd name="connsiteY1" fmla="*/ 1365161 h 1577662"/>
              <a:gd name="connsiteX2" fmla="*/ 1332964 w 1449551"/>
              <a:gd name="connsiteY2" fmla="*/ 367048 h 1577662"/>
              <a:gd name="connsiteX3" fmla="*/ 811369 w 1449551"/>
              <a:gd name="connsiteY3" fmla="*/ 0 h 157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9551" h="1577662">
                <a:moveTo>
                  <a:pt x="0" y="1577662"/>
                </a:moveTo>
                <a:cubicBezTo>
                  <a:pt x="552181" y="1572296"/>
                  <a:pt x="1104363" y="1566930"/>
                  <a:pt x="1326524" y="1365161"/>
                </a:cubicBezTo>
                <a:cubicBezTo>
                  <a:pt x="1548685" y="1163392"/>
                  <a:pt x="1418823" y="594575"/>
                  <a:pt x="1332964" y="367048"/>
                </a:cubicBezTo>
                <a:cubicBezTo>
                  <a:pt x="1247105" y="139521"/>
                  <a:pt x="811369" y="0"/>
                  <a:pt x="811369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204" y="4970043"/>
            <a:ext cx="289346" cy="3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87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6192" y="0"/>
            <a:ext cx="10515600" cy="787179"/>
          </a:xfrm>
        </p:spPr>
        <p:txBody>
          <a:bodyPr/>
          <a:lstStyle/>
          <a:p>
            <a:r>
              <a:rPr lang="en-US" altLang="ko-KR" dirty="0" smtClean="0"/>
              <a:t>this </a:t>
            </a:r>
            <a:r>
              <a:rPr lang="ko-KR" altLang="en-US" dirty="0" err="1" smtClean="0"/>
              <a:t>레퍼런스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699143" y="721517"/>
            <a:ext cx="7929618" cy="528641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this</a:t>
            </a:r>
          </a:p>
          <a:p>
            <a:pPr lvl="1"/>
            <a:r>
              <a:rPr lang="ko-KR" altLang="en-US" dirty="0" smtClean="0"/>
              <a:t>객체 자신에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컴파일러에 의해 자동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개발자는 사용하기만 하면 됨</a:t>
            </a:r>
            <a:endParaRPr lang="en-US" altLang="ko-KR" dirty="0" smtClean="0"/>
          </a:p>
          <a:p>
            <a:pPr lvl="2"/>
            <a:r>
              <a:rPr lang="en-US" altLang="ko-KR" b="1" dirty="0" smtClean="0">
                <a:solidFill>
                  <a:srgbClr val="FF0000"/>
                </a:solidFill>
              </a:rPr>
              <a:t>this.</a:t>
            </a:r>
            <a:r>
              <a:rPr lang="ko-KR" altLang="en-US" b="1" dirty="0" smtClean="0">
                <a:solidFill>
                  <a:srgbClr val="FF0000"/>
                </a:solidFill>
              </a:rPr>
              <a:t>멤버 </a:t>
            </a:r>
            <a:r>
              <a:rPr lang="ko-KR" altLang="en-US" dirty="0" smtClean="0"/>
              <a:t>형태로 멤버 사용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312024" y="2981851"/>
            <a:ext cx="338437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Circle() { 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 = 1; }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 =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</a:t>
            </a:r>
          </a:p>
          <a:p>
            <a:pPr defTabSz="180000"/>
            <a:r>
              <a:rPr lang="en-US" altLang="ko-KR" sz="1400" dirty="0"/>
              <a:t>		return 3.14*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*</a:t>
            </a:r>
            <a:r>
              <a:rPr lang="en-US" altLang="ko-KR" sz="1400" b="1" dirty="0" err="1"/>
              <a:t>this.</a:t>
            </a:r>
            <a:r>
              <a:rPr lang="en-US" altLang="ko-KR" sz="1400" dirty="0" err="1">
                <a:solidFill>
                  <a:srgbClr val="0070C0"/>
                </a:solidFill>
              </a:rPr>
              <a:t>radius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 }</a:t>
            </a:r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279576" y="2981852"/>
            <a:ext cx="316835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Circle() { radius = 1; }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 { radius = r; }</a:t>
            </a:r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	return 3.14*radius*radius;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등호 6"/>
          <p:cNvSpPr/>
          <p:nvPr/>
        </p:nvSpPr>
        <p:spPr>
          <a:xfrm>
            <a:off x="5663952" y="3766491"/>
            <a:ext cx="360040" cy="360040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16080" y="5659508"/>
            <a:ext cx="245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this</a:t>
            </a:r>
            <a:r>
              <a:rPr lang="ko-KR" altLang="en-US" sz="1400" dirty="0"/>
              <a:t>를 사용하여 수정한 경우</a:t>
            </a:r>
          </a:p>
        </p:txBody>
      </p:sp>
      <p:sp>
        <p:nvSpPr>
          <p:cNvPr id="9" name="자유형 8"/>
          <p:cNvSpPr/>
          <p:nvPr/>
        </p:nvSpPr>
        <p:spPr>
          <a:xfrm>
            <a:off x="6239885" y="3435659"/>
            <a:ext cx="1003309" cy="941941"/>
          </a:xfrm>
          <a:custGeom>
            <a:avLst/>
            <a:gdLst>
              <a:gd name="connsiteX0" fmla="*/ 1003309 w 1003309"/>
              <a:gd name="connsiteY0" fmla="*/ 834501 h 941941"/>
              <a:gd name="connsiteX1" fmla="*/ 736979 w 1003309"/>
              <a:gd name="connsiteY1" fmla="*/ 941033 h 941941"/>
              <a:gd name="connsiteX2" fmla="*/ 133297 w 1003309"/>
              <a:gd name="connsiteY2" fmla="*/ 781235 h 941941"/>
              <a:gd name="connsiteX3" fmla="*/ 35643 w 1003309"/>
              <a:gd name="connsiteY3" fmla="*/ 266330 h 941941"/>
              <a:gd name="connsiteX4" fmla="*/ 603814 w 1003309"/>
              <a:gd name="connsiteY4" fmla="*/ 0 h 94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09" h="941941">
                <a:moveTo>
                  <a:pt x="1003309" y="834501"/>
                </a:moveTo>
                <a:cubicBezTo>
                  <a:pt x="942645" y="892206"/>
                  <a:pt x="881981" y="949911"/>
                  <a:pt x="736979" y="941033"/>
                </a:cubicBezTo>
                <a:cubicBezTo>
                  <a:pt x="591977" y="932155"/>
                  <a:pt x="250186" y="893686"/>
                  <a:pt x="133297" y="781235"/>
                </a:cubicBezTo>
                <a:cubicBezTo>
                  <a:pt x="16408" y="668784"/>
                  <a:pt x="-42777" y="396536"/>
                  <a:pt x="35643" y="266330"/>
                </a:cubicBezTo>
                <a:cubicBezTo>
                  <a:pt x="114062" y="136124"/>
                  <a:pt x="358938" y="68062"/>
                  <a:pt x="603814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8264125" y="4074850"/>
            <a:ext cx="363704" cy="298664"/>
          </a:xfrm>
          <a:custGeom>
            <a:avLst/>
            <a:gdLst>
              <a:gd name="connsiteX0" fmla="*/ 0 w 363704"/>
              <a:gd name="connsiteY0" fmla="*/ 221942 h 298664"/>
              <a:gd name="connsiteX1" fmla="*/ 284085 w 363704"/>
              <a:gd name="connsiteY1" fmla="*/ 292964 h 298664"/>
              <a:gd name="connsiteX2" fmla="*/ 355107 w 363704"/>
              <a:gd name="connsiteY2" fmla="*/ 88777 h 298664"/>
              <a:gd name="connsiteX3" fmla="*/ 124287 w 363704"/>
              <a:gd name="connsiteY3" fmla="*/ 0 h 29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704" h="298664">
                <a:moveTo>
                  <a:pt x="0" y="221942"/>
                </a:moveTo>
                <a:cubicBezTo>
                  <a:pt x="112450" y="268550"/>
                  <a:pt x="224901" y="315158"/>
                  <a:pt x="284085" y="292964"/>
                </a:cubicBezTo>
                <a:cubicBezTo>
                  <a:pt x="343270" y="270770"/>
                  <a:pt x="381740" y="137604"/>
                  <a:pt x="355107" y="88777"/>
                </a:cubicBezTo>
                <a:cubicBezTo>
                  <a:pt x="328474" y="39950"/>
                  <a:pt x="226380" y="19975"/>
                  <a:pt x="124287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44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ko-KR" altLang="en-US" dirty="0" smtClean="0"/>
              <a:t>가 필요한 경우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this</a:t>
            </a:r>
            <a:r>
              <a:rPr lang="ko-KR" altLang="en-US" dirty="0"/>
              <a:t>의 필요성</a:t>
            </a:r>
            <a:endParaRPr lang="en-US" altLang="ko-KR" dirty="0"/>
          </a:p>
          <a:p>
            <a:pPr lvl="2"/>
            <a:r>
              <a:rPr lang="ko-KR" altLang="en-US" dirty="0"/>
              <a:t>객체의 멤버 변수와 </a:t>
            </a:r>
            <a:r>
              <a:rPr lang="ko-KR" altLang="en-US" dirty="0" err="1"/>
              <a:t>메소드</a:t>
            </a:r>
            <a:r>
              <a:rPr lang="ko-KR" altLang="en-US" dirty="0"/>
              <a:t> 변수의 이름이 같은 경우</a:t>
            </a:r>
            <a:endParaRPr lang="en-US" altLang="ko-KR" dirty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 시 </a:t>
            </a:r>
            <a:r>
              <a:rPr lang="ko-KR" altLang="en-US" dirty="0"/>
              <a:t>객체 </a:t>
            </a:r>
            <a:r>
              <a:rPr lang="ko-KR" altLang="en-US" dirty="0" smtClean="0"/>
              <a:t>자신의 </a:t>
            </a:r>
            <a:r>
              <a:rPr lang="ko-KR" altLang="en-US" dirty="0" err="1" smtClean="0"/>
              <a:t>레퍼런스를</a:t>
            </a:r>
            <a:r>
              <a:rPr lang="ko-KR" altLang="en-US" dirty="0" smtClean="0"/>
              <a:t> 전달할 </a:t>
            </a:r>
            <a:r>
              <a:rPr lang="ko-KR" altLang="en-US" dirty="0"/>
              <a:t>때</a:t>
            </a:r>
            <a:endParaRPr lang="en-US" altLang="ko-KR" dirty="0"/>
          </a:p>
          <a:p>
            <a:pPr lvl="2"/>
            <a:r>
              <a:rPr lang="ko-KR" altLang="en-US" dirty="0" err="1"/>
              <a:t>메소드가</a:t>
            </a:r>
            <a:r>
              <a:rPr lang="ko-KR" altLang="en-US" dirty="0"/>
              <a:t> 객체 자신의 </a:t>
            </a:r>
            <a:r>
              <a:rPr lang="ko-KR" altLang="en-US" dirty="0" err="1"/>
              <a:t>레퍼런스를</a:t>
            </a:r>
            <a:r>
              <a:rPr lang="ko-KR" altLang="en-US" dirty="0"/>
              <a:t> 반환할 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1906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632" y="2852936"/>
            <a:ext cx="671648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6497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객체 지향 특성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캡슐화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84074" y="1513445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캡슐화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객체를 캡슐로 싸서 내부를 볼 수 없게 하는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본질적인 특징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외부의 접근으로부터 객체 보호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134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3698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객체 속에서의 </a:t>
            </a:r>
            <a:r>
              <a:rPr lang="en-US" altLang="ko-KR" dirty="0" smtClean="0"/>
              <a:t>this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703" y="1291049"/>
            <a:ext cx="807849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36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this()</a:t>
            </a:r>
            <a:r>
              <a:rPr lang="ko-KR" altLang="en-US" smtClean="0"/>
              <a:t>로</a:t>
            </a:r>
            <a:r>
              <a:rPr lang="en-US" altLang="ko-KR" smtClean="0"/>
              <a:t> </a:t>
            </a:r>
            <a:r>
              <a:rPr lang="ko-KR" altLang="en-US" smtClean="0"/>
              <a:t>다른 생성자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this()</a:t>
            </a:r>
          </a:p>
          <a:p>
            <a:pPr lvl="1"/>
            <a:r>
              <a:rPr lang="ko-KR" altLang="en-US" dirty="0" smtClean="0"/>
              <a:t>클래스 내의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내에서만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반드시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코드의 제일 처음에 수행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25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this() </a:t>
            </a:r>
            <a:r>
              <a:rPr lang="ko-KR" altLang="en-US" smtClean="0"/>
              <a:t>사용 실패 예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2495600" y="1714488"/>
            <a:ext cx="7175150" cy="11384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600" dirty="0"/>
              <a:t>public Book()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생성자가 호출되었음</a:t>
            </a:r>
            <a:r>
              <a:rPr lang="en-US" altLang="ko-KR" sz="1600" dirty="0"/>
              <a:t>");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this(null, null, 0); </a:t>
            </a:r>
            <a:r>
              <a:rPr lang="en-US" altLang="ko-KR" sz="1600" dirty="0"/>
              <a:t>// </a:t>
            </a:r>
            <a:r>
              <a:rPr lang="ko-KR" altLang="en-US" sz="1600" dirty="0"/>
              <a:t>생성자의 첫 번째 문장이 아니기 때문에 컴파일 오류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11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55589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 this()</a:t>
            </a:r>
            <a:r>
              <a:rPr lang="ko-KR" altLang="en-US" dirty="0" smtClean="0"/>
              <a:t>로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09787" y="838364"/>
            <a:ext cx="7825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에서 작성한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this()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수정하라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359696" y="1736802"/>
            <a:ext cx="4968552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Book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String title;</a:t>
            </a:r>
          </a:p>
          <a:p>
            <a:pPr defTabSz="180000"/>
            <a:r>
              <a:rPr lang="en-US" altLang="ko-KR" sz="1200" dirty="0"/>
              <a:t>	String author;</a:t>
            </a:r>
          </a:p>
          <a:p>
            <a:pPr defTabSz="180000"/>
            <a:r>
              <a:rPr lang="en-US" altLang="ko-KR" sz="1200" dirty="0"/>
              <a:t>	void show()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(title + " " + author); 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Book()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this("", "");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Book(String title)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this(title, "</a:t>
            </a:r>
            <a:r>
              <a:rPr lang="ko-KR" altLang="en-US" sz="1200" b="1" dirty="0"/>
              <a:t>작자미상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Book(String title, String author)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this.title</a:t>
            </a:r>
            <a:r>
              <a:rPr lang="en-US" altLang="ko-KR" sz="1200" dirty="0"/>
              <a:t> = title; </a:t>
            </a:r>
            <a:r>
              <a:rPr lang="en-US" altLang="ko-KR" sz="1200" dirty="0" err="1"/>
              <a:t>this.author</a:t>
            </a:r>
            <a:r>
              <a:rPr lang="en-US" altLang="ko-KR" sz="1200" dirty="0"/>
              <a:t> = author;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Book </a:t>
            </a:r>
            <a:r>
              <a:rPr lang="en-US" altLang="ko-KR" sz="1200" dirty="0" err="1"/>
              <a:t>littlePrince</a:t>
            </a:r>
            <a:r>
              <a:rPr lang="en-US" altLang="ko-KR" sz="1200" dirty="0"/>
              <a:t> = new Book("</a:t>
            </a:r>
            <a:r>
              <a:rPr lang="ko-KR" altLang="en-US" sz="1200" dirty="0" err="1"/>
              <a:t>어린왕자</a:t>
            </a:r>
            <a:r>
              <a:rPr lang="en-US" altLang="ko-KR" sz="1200" dirty="0"/>
              <a:t>", "</a:t>
            </a:r>
            <a:r>
              <a:rPr lang="ko-KR" altLang="en-US" sz="1200" dirty="0"/>
              <a:t>생텍쥐페리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loveStory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Book("</a:t>
            </a:r>
            <a:r>
              <a:rPr lang="ko-KR" altLang="en-US" sz="1200" b="1" dirty="0"/>
              <a:t>춘향전</a:t>
            </a:r>
            <a:r>
              <a:rPr lang="en-US" altLang="ko-KR" sz="1200" b="1" dirty="0"/>
              <a:t>");</a:t>
            </a:r>
            <a:endParaRPr lang="ko-KR" altLang="en-US" sz="1200" b="1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emptyBook</a:t>
            </a:r>
            <a:r>
              <a:rPr lang="en-US" altLang="ko-KR" sz="1200" dirty="0"/>
              <a:t> = new Book();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loveStory.show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8440810" y="5818257"/>
            <a:ext cx="1512168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</a:p>
          <a:p>
            <a:r>
              <a:rPr lang="ko-KR" altLang="en-US" sz="1200" dirty="0"/>
              <a:t>춘향전</a:t>
            </a:r>
            <a:r>
              <a:rPr lang="en-US" altLang="ko-KR" sz="1200" dirty="0"/>
              <a:t> </a:t>
            </a:r>
            <a:r>
              <a:rPr lang="ko-KR" altLang="en-US" sz="1200" dirty="0"/>
              <a:t>작자미상</a:t>
            </a:r>
          </a:p>
        </p:txBody>
      </p:sp>
      <p:sp>
        <p:nvSpPr>
          <p:cNvPr id="12" name="자유형 11"/>
          <p:cNvSpPr/>
          <p:nvPr/>
        </p:nvSpPr>
        <p:spPr>
          <a:xfrm>
            <a:off x="3349923" y="3910981"/>
            <a:ext cx="2272625" cy="559293"/>
          </a:xfrm>
          <a:custGeom>
            <a:avLst/>
            <a:gdLst>
              <a:gd name="connsiteX0" fmla="*/ 1962874 w 2272625"/>
              <a:gd name="connsiteY0" fmla="*/ 0 h 559293"/>
              <a:gd name="connsiteX1" fmla="*/ 2131550 w 2272625"/>
              <a:gd name="connsiteY1" fmla="*/ 186431 h 559293"/>
              <a:gd name="connsiteX2" fmla="*/ 169585 w 2272625"/>
              <a:gd name="connsiteY2" fmla="*/ 408373 h 559293"/>
              <a:gd name="connsiteX3" fmla="*/ 231728 w 2272625"/>
              <a:gd name="connsiteY3" fmla="*/ 559293 h 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625" h="559293">
                <a:moveTo>
                  <a:pt x="1962874" y="0"/>
                </a:moveTo>
                <a:cubicBezTo>
                  <a:pt x="2196653" y="59184"/>
                  <a:pt x="2430432" y="118369"/>
                  <a:pt x="2131550" y="186431"/>
                </a:cubicBezTo>
                <a:cubicBezTo>
                  <a:pt x="1832668" y="254493"/>
                  <a:pt x="486222" y="346229"/>
                  <a:pt x="169585" y="408373"/>
                </a:cubicBezTo>
                <a:cubicBezTo>
                  <a:pt x="-147052" y="470517"/>
                  <a:pt x="42338" y="514905"/>
                  <a:pt x="231728" y="55929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775521" y="3861441"/>
            <a:ext cx="1463447" cy="459700"/>
          </a:xfrm>
          <a:prstGeom prst="wedgeRoundRectCallout">
            <a:avLst>
              <a:gd name="adj1" fmla="val 74408"/>
              <a:gd name="adj2" fmla="val 451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title = ＂</a:t>
            </a:r>
            <a:r>
              <a:rPr lang="ko-KR" altLang="en-US" sz="1050" dirty="0"/>
              <a:t>춘향전</a:t>
            </a:r>
            <a:r>
              <a:rPr lang="en-US" altLang="ko-KR" sz="1050" dirty="0"/>
              <a:t>" </a:t>
            </a:r>
          </a:p>
          <a:p>
            <a:r>
              <a:rPr lang="en-US" altLang="ko-KR" sz="1050" dirty="0"/>
              <a:t>author = "</a:t>
            </a:r>
            <a:r>
              <a:rPr lang="ko-KR" altLang="en-US" sz="1050" dirty="0"/>
              <a:t>작자미상</a:t>
            </a:r>
            <a:r>
              <a:rPr lang="en-US" altLang="ko-KR" sz="1050" dirty="0"/>
              <a:t>"</a:t>
            </a:r>
            <a:endParaRPr lang="ko-KR" altLang="en-US" sz="1050" dirty="0"/>
          </a:p>
        </p:txBody>
      </p:sp>
      <p:sp>
        <p:nvSpPr>
          <p:cNvPr id="8" name="자유형 7"/>
          <p:cNvSpPr/>
          <p:nvPr/>
        </p:nvSpPr>
        <p:spPr>
          <a:xfrm>
            <a:off x="5510012" y="3681336"/>
            <a:ext cx="2606787" cy="1690293"/>
          </a:xfrm>
          <a:custGeom>
            <a:avLst/>
            <a:gdLst>
              <a:gd name="connsiteX0" fmla="*/ 1152659 w 2606787"/>
              <a:gd name="connsiteY0" fmla="*/ 1689155 h 1690293"/>
              <a:gd name="connsiteX1" fmla="*/ 2034862 w 2606787"/>
              <a:gd name="connsiteY1" fmla="*/ 1637640 h 1690293"/>
              <a:gd name="connsiteX2" fmla="*/ 2504941 w 2606787"/>
              <a:gd name="connsiteY2" fmla="*/ 1347865 h 1690293"/>
              <a:gd name="connsiteX3" fmla="*/ 2569335 w 2606787"/>
              <a:gd name="connsiteY3" fmla="*/ 871347 h 1690293"/>
              <a:gd name="connsiteX4" fmla="*/ 2041302 w 2606787"/>
              <a:gd name="connsiteY4" fmla="*/ 439904 h 1690293"/>
              <a:gd name="connsiteX5" fmla="*/ 882203 w 2606787"/>
              <a:gd name="connsiteY5" fmla="*/ 66417 h 1690293"/>
              <a:gd name="connsiteX6" fmla="*/ 0 w 2606787"/>
              <a:gd name="connsiteY6" fmla="*/ 2023 h 169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6787" h="1690293">
                <a:moveTo>
                  <a:pt x="1152659" y="1689155"/>
                </a:moveTo>
                <a:cubicBezTo>
                  <a:pt x="1481070" y="1691838"/>
                  <a:pt x="1809482" y="1694522"/>
                  <a:pt x="2034862" y="1637640"/>
                </a:cubicBezTo>
                <a:cubicBezTo>
                  <a:pt x="2260242" y="1580758"/>
                  <a:pt x="2415862" y="1475580"/>
                  <a:pt x="2504941" y="1347865"/>
                </a:cubicBezTo>
                <a:cubicBezTo>
                  <a:pt x="2594020" y="1220150"/>
                  <a:pt x="2646608" y="1022674"/>
                  <a:pt x="2569335" y="871347"/>
                </a:cubicBezTo>
                <a:cubicBezTo>
                  <a:pt x="2492062" y="720020"/>
                  <a:pt x="2322491" y="574059"/>
                  <a:pt x="2041302" y="439904"/>
                </a:cubicBezTo>
                <a:cubicBezTo>
                  <a:pt x="1760113" y="305749"/>
                  <a:pt x="1222420" y="139397"/>
                  <a:pt x="882203" y="66417"/>
                </a:cubicBezTo>
                <a:cubicBezTo>
                  <a:pt x="541986" y="-6563"/>
                  <a:pt x="270993" y="-2270"/>
                  <a:pt x="0" y="202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1696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1049253" y="80319"/>
            <a:ext cx="8153400" cy="700070"/>
          </a:xfrm>
        </p:spPr>
        <p:txBody>
          <a:bodyPr/>
          <a:lstStyle/>
          <a:p>
            <a:r>
              <a:rPr lang="ko-KR" altLang="en-US" dirty="0" smtClean="0"/>
              <a:t>객체의 치환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049253" y="822748"/>
            <a:ext cx="7725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객체의 치환은 객체가 복사되는 것이 아니며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</a:rPr>
              <a:t>레퍼런스가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복사된다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8028349" y="5845605"/>
            <a:ext cx="2743200" cy="365125"/>
          </a:xfrm>
        </p:spPr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080395" y="5124046"/>
            <a:ext cx="4001307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ob1.radius=2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ob2.radius=2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253" y="1334080"/>
            <a:ext cx="8919942" cy="36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07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9919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객체 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89919" y="1016080"/>
            <a:ext cx="8153400" cy="714380"/>
          </a:xfrm>
        </p:spPr>
        <p:txBody>
          <a:bodyPr/>
          <a:lstStyle/>
          <a:p>
            <a:r>
              <a:rPr lang="ko-KR" altLang="en-US" dirty="0" smtClean="0"/>
              <a:t>객체 배열 생성 및 사</a:t>
            </a:r>
            <a:r>
              <a:rPr lang="ko-KR" altLang="en-US" dirty="0"/>
              <a:t>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973" y="1916833"/>
            <a:ext cx="8258175" cy="19602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442" y="4293687"/>
            <a:ext cx="8098155" cy="11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6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0"/>
            <a:ext cx="10515600" cy="757881"/>
          </a:xfrm>
        </p:spPr>
        <p:txBody>
          <a:bodyPr/>
          <a:lstStyle/>
          <a:p>
            <a:r>
              <a:rPr lang="ko-KR" altLang="en-US" dirty="0"/>
              <a:t>객체 배열 선언과 </a:t>
            </a:r>
            <a:r>
              <a:rPr lang="ko-KR" altLang="en-US" dirty="0" smtClean="0"/>
              <a:t>생성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107" y="1089075"/>
            <a:ext cx="8329505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51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5162" y="0"/>
            <a:ext cx="10515600" cy="774357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 : </a:t>
            </a:r>
            <a:r>
              <a:rPr lang="en-US" altLang="ko-KR" dirty="0"/>
              <a:t>Circle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 </a:t>
            </a:r>
            <a:r>
              <a:rPr lang="ko-KR" altLang="en-US" dirty="0"/>
              <a:t>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5162" y="774357"/>
            <a:ext cx="101263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반지름이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0~4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개를 가지는 배열을 생성하고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배열에 있는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객체의 면적을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720446" y="1292606"/>
            <a:ext cx="5328592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this.radius</a:t>
            </a:r>
            <a:r>
              <a:rPr lang="en-US" altLang="ko-KR" sz="1400" dirty="0"/>
              <a:t> = 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	return 3.14*radius*radius;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 </a:t>
            </a:r>
          </a:p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CircleArray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Circle [] c;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b="1" dirty="0"/>
              <a:t>c = new Circle[5]; </a:t>
            </a:r>
            <a:r>
              <a:rPr lang="ko-KR" altLang="en-US" sz="1400" dirty="0"/>
              <a:t>		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b="1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b="1" dirty="0"/>
              <a:t>c[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 = new Circle(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); 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 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/>
              <a:t>c[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].</a:t>
            </a:r>
            <a:r>
              <a:rPr lang="en-US" altLang="ko-KR" sz="1400" b="1" dirty="0" err="1"/>
              <a:t>getArea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+ " 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285803" y="5254464"/>
            <a:ext cx="2000248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0 3 12 28 50 </a:t>
            </a:r>
          </a:p>
        </p:txBody>
      </p:sp>
    </p:spTree>
    <p:extLst>
      <p:ext uri="{BB962C8B-B14F-4D97-AF65-F5344CB8AC3E}">
        <p14:creationId xmlns:p14="http://schemas.microsoft.com/office/powerpoint/2010/main" val="38112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7454" y="1345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7 : </a:t>
            </a:r>
            <a:r>
              <a:rPr lang="ko-KR" altLang="en-US" dirty="0" smtClean="0"/>
              <a:t>객체 배열 만들기 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712710" y="1165411"/>
            <a:ext cx="33123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활용하여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개짜리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배열을 만들고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사용자로부터 책의 제목과 저자를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받아 배열을 완성하라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137024" y="1167157"/>
            <a:ext cx="5112569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b="1" dirty="0"/>
              <a:t>class Book {</a:t>
            </a:r>
          </a:p>
          <a:p>
            <a:pPr defTabSz="180000"/>
            <a:r>
              <a:rPr lang="en-US" altLang="ko-KR" sz="1200" dirty="0"/>
              <a:t>	String title, author;</a:t>
            </a:r>
          </a:p>
          <a:p>
            <a:pPr defTabSz="180000"/>
            <a:r>
              <a:rPr lang="en-US" altLang="ko-KR" sz="1200" dirty="0"/>
              <a:t>	public Book(String title, String author) {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this.title</a:t>
            </a:r>
            <a:r>
              <a:rPr lang="en-US" altLang="ko-KR" sz="1200" dirty="0"/>
              <a:t> = title;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this.author</a:t>
            </a:r>
            <a:r>
              <a:rPr lang="en-US" altLang="ko-KR" sz="1200" dirty="0"/>
              <a:t> = author;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BookArray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Book [] book = new Book[2]; </a:t>
            </a:r>
            <a:r>
              <a:rPr lang="en-US" altLang="ko-KR" sz="1200" dirty="0"/>
              <a:t>// Book </a:t>
            </a:r>
            <a:r>
              <a:rPr lang="ko-KR" altLang="en-US" sz="1200" dirty="0"/>
              <a:t>배열 선언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제목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title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저자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String author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/>
              <a:t>book[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= new Book(title, author);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원소 객체 생성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("("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].title + ", 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].author + ")");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485847" y="5583751"/>
            <a:ext cx="3543165" cy="93871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사랑의 기술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에리히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프롬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시간의 역사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스티븐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호킹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사랑의 기술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에리히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프롬</a:t>
            </a:r>
            <a:r>
              <a:rPr lang="en-US" altLang="ko-KR" sz="1100" dirty="0"/>
              <a:t>)(</a:t>
            </a:r>
            <a:r>
              <a:rPr lang="ko-KR" altLang="en-US" sz="1100" dirty="0"/>
              <a:t>시간의 역사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스티븐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호킹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4313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4632" y="15205"/>
            <a:ext cx="10515600" cy="965523"/>
          </a:xfrm>
        </p:spPr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형식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10356" y="862972"/>
            <a:ext cx="10681428" cy="5493378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클래스의 멤버 함수</a:t>
            </a:r>
            <a:r>
              <a:rPr lang="en-US" altLang="ko-KR" dirty="0" smtClean="0"/>
              <a:t>, C/C++</a:t>
            </a:r>
            <a:r>
              <a:rPr lang="ko-KR" altLang="en-US" dirty="0" smtClean="0"/>
              <a:t>의 함수와 동일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자바의 모든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반드시 클래스 안에 있어야 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캡슐화 원칙</a:t>
            </a:r>
            <a:r>
              <a:rPr lang="en-US" altLang="ko-KR" dirty="0" smtClean="0"/>
              <a:t>)</a:t>
            </a:r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구성 형식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접근 지정자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public. private, protected, </a:t>
            </a:r>
            <a:r>
              <a:rPr lang="ko-KR" altLang="en-US" dirty="0" smtClean="0"/>
              <a:t>디폴트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접근 지정자 생략된 경우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리턴 타입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메소드가</a:t>
            </a:r>
            <a:r>
              <a:rPr lang="ko-KR" altLang="en-US" dirty="0" smtClean="0"/>
              <a:t> 반환하는 값의 데이터 타입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837" y="2201269"/>
            <a:ext cx="50863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1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>
          <a:xfrm>
            <a:off x="838200" y="7312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자바의 </a:t>
            </a:r>
            <a:r>
              <a:rPr lang="ko-KR" altLang="en-US" dirty="0" smtClean="0"/>
              <a:t>캡슐화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2022" y="1257214"/>
            <a:ext cx="10521778" cy="4351338"/>
          </a:xfrm>
        </p:spPr>
        <p:txBody>
          <a:bodyPr/>
          <a:lstStyle/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(class):</a:t>
            </a:r>
            <a:r>
              <a:rPr lang="ko-KR" altLang="en-US" dirty="0" smtClean="0"/>
              <a:t> 객체 모양을 선언한 틀</a:t>
            </a:r>
            <a:r>
              <a:rPr lang="en-US" altLang="ko-KR" dirty="0" smtClean="0"/>
              <a:t>(</a:t>
            </a:r>
            <a:r>
              <a:rPr lang="ko-KR" altLang="en-US" dirty="0" smtClean="0"/>
              <a:t>캡슐화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멤버 함수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멤버 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모두 </a:t>
            </a:r>
            <a:r>
              <a:rPr lang="ko-KR" altLang="en-US" dirty="0"/>
              <a:t>클래스 내에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pPr lvl="1"/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클래스의 모양대로 생성된 실체</a:t>
            </a:r>
            <a:r>
              <a:rPr lang="en-US" altLang="ko-KR" dirty="0" smtClean="0"/>
              <a:t>(instance)</a:t>
            </a:r>
          </a:p>
          <a:p>
            <a:pPr lvl="2"/>
            <a:r>
              <a:rPr lang="ko-KR" altLang="en-US" dirty="0" smtClean="0"/>
              <a:t>객체 </a:t>
            </a:r>
            <a:r>
              <a:rPr lang="ko-KR" altLang="en-US" dirty="0"/>
              <a:t>내 데이터에 대한 </a:t>
            </a:r>
            <a:r>
              <a:rPr lang="ko-KR" altLang="en-US" dirty="0" smtClean="0"/>
              <a:t>보호</a:t>
            </a:r>
            <a:r>
              <a:rPr lang="en-US" altLang="ko-KR" dirty="0"/>
              <a:t>, </a:t>
            </a:r>
            <a:r>
              <a:rPr lang="ko-KR" altLang="en-US" dirty="0"/>
              <a:t>외부 접근 </a:t>
            </a:r>
            <a:r>
              <a:rPr lang="ko-KR" altLang="en-US" dirty="0" smtClean="0"/>
              <a:t>제한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객체 외부에서는 </a:t>
            </a:r>
            <a:r>
              <a:rPr lang="ko-KR" altLang="en-US" dirty="0"/>
              <a:t>비공개 </a:t>
            </a:r>
            <a:r>
              <a:rPr lang="ko-KR" altLang="en-US" dirty="0" smtClean="0"/>
              <a:t>멤버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ko-KR" altLang="en-US" dirty="0"/>
              <a:t>직접 접근할 수 없음</a:t>
            </a:r>
            <a:endParaRPr lang="en-US" altLang="ko-KR" dirty="0"/>
          </a:p>
          <a:p>
            <a:pPr lvl="3"/>
            <a:r>
              <a:rPr lang="ko-KR" altLang="en-US" dirty="0"/>
              <a:t>객체 </a:t>
            </a:r>
            <a:r>
              <a:rPr lang="ko-KR" altLang="en-US" dirty="0" smtClean="0"/>
              <a:t>외부에서는 </a:t>
            </a:r>
            <a:r>
              <a:rPr lang="ko-KR" altLang="en-US" dirty="0"/>
              <a:t>공개된 </a:t>
            </a:r>
            <a:r>
              <a:rPr lang="ko-KR" altLang="en-US" dirty="0" err="1"/>
              <a:t>메소드를</a:t>
            </a:r>
            <a:r>
              <a:rPr lang="ko-KR" altLang="en-US" dirty="0"/>
              <a:t> 통해 비공개 </a:t>
            </a:r>
            <a:r>
              <a:rPr lang="ko-KR" altLang="en-US" dirty="0" smtClean="0"/>
              <a:t>멤버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4005064"/>
            <a:ext cx="7118330" cy="24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470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3211"/>
          </a:xfrm>
        </p:spPr>
        <p:txBody>
          <a:bodyPr/>
          <a:lstStyle/>
          <a:p>
            <a:r>
              <a:rPr lang="ko-KR" altLang="en-US" dirty="0" smtClean="0"/>
              <a:t>인자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968890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자바의 인자 전달 방식</a:t>
            </a:r>
            <a:endParaRPr lang="en-US" altLang="ko-KR" dirty="0" smtClean="0"/>
          </a:p>
          <a:p>
            <a:pPr lvl="1"/>
            <a:r>
              <a:rPr lang="ko-KR" altLang="en-US" u="sng" dirty="0" smtClean="0"/>
              <a:t>경우 </a:t>
            </a:r>
            <a:r>
              <a:rPr lang="en-US" altLang="ko-KR" u="sng" dirty="0" smtClean="0"/>
              <a:t>1. </a:t>
            </a:r>
            <a:r>
              <a:rPr lang="ko-KR" altLang="en-US" u="sng" dirty="0" smtClean="0"/>
              <a:t>기본 타입의 값 전달</a:t>
            </a:r>
            <a:endParaRPr lang="en-US" altLang="ko-KR" u="sng" dirty="0" smtClean="0"/>
          </a:p>
          <a:p>
            <a:pPr lvl="2"/>
            <a:r>
              <a:rPr lang="ko-KR" altLang="en-US" dirty="0" smtClean="0"/>
              <a:t>값이 복사되어 전달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메소드의</a:t>
            </a:r>
            <a:r>
              <a:rPr lang="ko-KR" altLang="en-US" dirty="0" smtClean="0"/>
              <a:t> 매개변수가 변경되어도 호출한 </a:t>
            </a:r>
            <a:r>
              <a:rPr lang="ko-KR" altLang="en-US" dirty="0" err="1" smtClean="0"/>
              <a:t>실인자</a:t>
            </a:r>
            <a:r>
              <a:rPr lang="ko-KR" altLang="en-US" dirty="0" smtClean="0"/>
              <a:t> 값은 변경되지 않음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u="sng" dirty="0" smtClean="0"/>
              <a:t>경우 </a:t>
            </a:r>
            <a:r>
              <a:rPr lang="en-US" altLang="ko-KR" u="sng" dirty="0" smtClean="0"/>
              <a:t>2. </a:t>
            </a:r>
            <a:r>
              <a:rPr lang="ko-KR" altLang="en-US" u="sng" dirty="0" smtClean="0"/>
              <a:t>객체</a:t>
            </a:r>
            <a:r>
              <a:rPr lang="en-US" altLang="ko-KR" u="sng" dirty="0" smtClean="0"/>
              <a:t> </a:t>
            </a:r>
            <a:r>
              <a:rPr lang="ko-KR" altLang="en-US" u="sng" dirty="0" smtClean="0"/>
              <a:t>혹은 배열 전달</a:t>
            </a:r>
            <a:endParaRPr lang="en-US" altLang="ko-KR" u="sng" dirty="0" smtClean="0"/>
          </a:p>
          <a:p>
            <a:pPr lvl="2"/>
            <a:r>
              <a:rPr lang="ko-KR" altLang="en-US" dirty="0" smtClean="0"/>
              <a:t>객체나 배열의 </a:t>
            </a:r>
            <a:r>
              <a:rPr lang="ko-KR" altLang="en-US" dirty="0" err="1" smtClean="0"/>
              <a:t>레퍼런스만</a:t>
            </a:r>
            <a:r>
              <a:rPr lang="ko-KR" altLang="en-US" dirty="0" smtClean="0"/>
              <a:t> 전달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객체 혹은 배열이 통째로 복사되어 전달되는 것이 아님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메소드의</a:t>
            </a:r>
            <a:r>
              <a:rPr lang="ko-KR" altLang="en-US" dirty="0" smtClean="0"/>
              <a:t> 매개변수와 호출한 </a:t>
            </a:r>
            <a:r>
              <a:rPr lang="ko-KR" altLang="en-US" dirty="0" err="1" smtClean="0"/>
              <a:t>실인자</a:t>
            </a:r>
            <a:r>
              <a:rPr lang="ko-KR" altLang="en-US" dirty="0" smtClean="0"/>
              <a:t> 객체나 배열 공유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70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207568" y="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– </a:t>
            </a:r>
            <a:r>
              <a:rPr lang="ko-KR" altLang="en-US" sz="2400" dirty="0"/>
              <a:t>기본 타입의 값이 전달되는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03513" y="764705"/>
            <a:ext cx="8480425" cy="5070351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/>
              <a:t>매개변수가 </a:t>
            </a:r>
            <a:r>
              <a:rPr lang="en-US" altLang="ko-KR" sz="1600" dirty="0"/>
              <a:t>byte,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, double </a:t>
            </a:r>
            <a:r>
              <a:rPr lang="ko-KR" altLang="en-US" sz="1600" dirty="0"/>
              <a:t>등 기본 타입의</a:t>
            </a:r>
            <a:r>
              <a:rPr lang="en-US" altLang="ko-KR" sz="1600" dirty="0"/>
              <a:t> </a:t>
            </a:r>
            <a:r>
              <a:rPr lang="ko-KR" altLang="en-US" sz="1600" dirty="0"/>
              <a:t>값일 때</a:t>
            </a:r>
            <a:endParaRPr lang="en-US" altLang="ko-KR" sz="1600" dirty="0"/>
          </a:p>
          <a:p>
            <a:pPr lvl="2"/>
            <a:r>
              <a:rPr lang="ko-KR" altLang="en-US" sz="1400" dirty="0"/>
              <a:t>호출자가 건네는 값이 매개변수에 복사되어 전달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실인자</a:t>
            </a:r>
            <a:r>
              <a:rPr lang="ko-KR" altLang="en-US" sz="1400" dirty="0"/>
              <a:t> 값은 변경되지 않음</a:t>
            </a:r>
            <a:endParaRPr lang="en-US" altLang="ko-KR" sz="1400" dirty="0"/>
          </a:p>
        </p:txBody>
      </p:sp>
      <p:grpSp>
        <p:nvGrpSpPr>
          <p:cNvPr id="9" name="그룹 8"/>
          <p:cNvGrpSpPr/>
          <p:nvPr/>
        </p:nvGrpSpPr>
        <p:grpSpPr>
          <a:xfrm>
            <a:off x="1832424" y="1552010"/>
            <a:ext cx="8528545" cy="5305991"/>
            <a:chOff x="308423" y="1552009"/>
            <a:chExt cx="8528545" cy="530599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50" y="1552009"/>
              <a:ext cx="7312918" cy="177324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4753" y="3325255"/>
              <a:ext cx="7271680" cy="353274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23" y="2543996"/>
              <a:ext cx="1157108" cy="781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56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919536" y="-12251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– </a:t>
            </a:r>
            <a:r>
              <a:rPr lang="ko-KR" altLang="en-US" sz="2400" dirty="0"/>
              <a:t>객체가 전달되는 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919536" y="764704"/>
            <a:ext cx="8153400" cy="5040312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/>
              <a:t>객체의 </a:t>
            </a:r>
            <a:r>
              <a:rPr lang="ko-KR" altLang="en-US" sz="1600" dirty="0" err="1"/>
              <a:t>레퍼런스만</a:t>
            </a:r>
            <a:r>
              <a:rPr lang="ko-KR" altLang="en-US" sz="1600" dirty="0"/>
              <a:t> 전달</a:t>
            </a:r>
            <a:r>
              <a:rPr lang="en-US" altLang="ko-KR" sz="1600" dirty="0"/>
              <a:t> </a:t>
            </a:r>
          </a:p>
          <a:p>
            <a:pPr lvl="2"/>
            <a:r>
              <a:rPr lang="ko-KR" altLang="en-US" sz="1300" dirty="0"/>
              <a:t>매개 변수가 </a:t>
            </a:r>
            <a:r>
              <a:rPr lang="ko-KR" altLang="en-US" sz="1300" dirty="0" err="1"/>
              <a:t>실인자</a:t>
            </a:r>
            <a:r>
              <a:rPr lang="ko-KR" altLang="en-US" sz="1300" dirty="0"/>
              <a:t> 객체 공유</a:t>
            </a:r>
          </a:p>
          <a:p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919537" y="1486870"/>
            <a:ext cx="7982415" cy="5342680"/>
            <a:chOff x="395536" y="1486870"/>
            <a:chExt cx="7982415" cy="534268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7593" y="1486870"/>
              <a:ext cx="6689517" cy="175763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750" y="3301158"/>
              <a:ext cx="6991201" cy="352839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2470915"/>
              <a:ext cx="1093637" cy="751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83530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847528" y="0"/>
            <a:ext cx="6245696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- </a:t>
            </a:r>
            <a:r>
              <a:rPr lang="ko-KR" altLang="en-US" sz="2400" dirty="0"/>
              <a:t>배열이 전달되는 경우</a:t>
            </a:r>
          </a:p>
        </p:txBody>
      </p:sp>
      <p:sp>
        <p:nvSpPr>
          <p:cNvPr id="115" name="내용 개체 틀 114"/>
          <p:cNvSpPr>
            <a:spLocks noGrp="1"/>
          </p:cNvSpPr>
          <p:nvPr>
            <p:ph sz="quarter" idx="4294967295"/>
          </p:nvPr>
        </p:nvSpPr>
        <p:spPr>
          <a:xfrm>
            <a:off x="1427399" y="803762"/>
            <a:ext cx="8153400" cy="2808287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/>
              <a:t>배열 </a:t>
            </a:r>
            <a:r>
              <a:rPr lang="ko-KR" altLang="en-US" sz="1600" dirty="0" err="1"/>
              <a:t>레퍼런스만</a:t>
            </a:r>
            <a:r>
              <a:rPr lang="ko-KR" altLang="en-US" sz="1600" dirty="0"/>
              <a:t> 매개 변수에 전달</a:t>
            </a:r>
            <a:endParaRPr lang="en-US" altLang="ko-KR" sz="1600" dirty="0"/>
          </a:p>
          <a:p>
            <a:pPr lvl="2"/>
            <a:r>
              <a:rPr lang="ko-KR" altLang="en-US" sz="1300" dirty="0"/>
              <a:t>배열 통째로 전달되지 않음</a:t>
            </a:r>
            <a:endParaRPr lang="en-US" altLang="ko-KR" sz="1300" dirty="0"/>
          </a:p>
          <a:p>
            <a:pPr lvl="2"/>
            <a:r>
              <a:rPr lang="ko-KR" altLang="en-US" sz="1400" dirty="0"/>
              <a:t>객체가 전달되는 경우와 동일</a:t>
            </a:r>
            <a:endParaRPr lang="en-US" altLang="ko-KR" sz="1400" dirty="0"/>
          </a:p>
          <a:p>
            <a:pPr lvl="2"/>
            <a:r>
              <a:rPr lang="ko-KR" altLang="en-US" sz="1400" dirty="0"/>
              <a:t>매개변수가 </a:t>
            </a:r>
            <a:r>
              <a:rPr lang="ko-KR" altLang="en-US" sz="1400" dirty="0" err="1"/>
              <a:t>실인자의</a:t>
            </a:r>
            <a:r>
              <a:rPr lang="ko-KR" altLang="en-US" sz="1400" dirty="0"/>
              <a:t> 배열을 공유</a:t>
            </a:r>
            <a:endParaRPr lang="en-US" altLang="ko-KR" sz="1400" dirty="0"/>
          </a:p>
          <a:p>
            <a:pPr lvl="2"/>
            <a:endParaRPr lang="en-US" altLang="ko-KR" sz="13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2168499"/>
            <a:ext cx="8588008" cy="31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83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6395" y="4303"/>
            <a:ext cx="10515600" cy="833938"/>
          </a:xfrm>
        </p:spPr>
        <p:txBody>
          <a:bodyPr/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8 : </a:t>
            </a:r>
            <a:r>
              <a:rPr lang="ko-KR" altLang="en-US" dirty="0"/>
              <a:t>인자로 배열이 전달되는 예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734331" y="1475008"/>
            <a:ext cx="482453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ArrayParameterEx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replaceSpace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if (a[i] == ' ')</a:t>
            </a:r>
          </a:p>
          <a:p>
            <a:pPr defTabSz="180000"/>
            <a:r>
              <a:rPr lang="en-US" altLang="ko-KR" sz="1400" dirty="0"/>
              <a:t>				a[i] = ',';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printCharArray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(a[i]);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static void main (String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[])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char c[] </a:t>
            </a:r>
            <a:r>
              <a:rPr lang="en-US" altLang="ko-KR" sz="1400" dirty="0"/>
              <a:t>= {'</a:t>
            </a:r>
            <a:r>
              <a:rPr lang="en-US" altLang="ko-KR" sz="1400" dirty="0" err="1"/>
              <a:t>T','h','i','s</a:t>
            </a:r>
            <a:r>
              <a:rPr lang="en-US" altLang="ko-KR" sz="1400" dirty="0"/>
              <a:t>',' ','</a:t>
            </a:r>
            <a:r>
              <a:rPr lang="en-US" altLang="ko-KR" sz="1400" dirty="0" err="1"/>
              <a:t>i','s</a:t>
            </a:r>
            <a:r>
              <a:rPr lang="en-US" altLang="ko-KR" sz="1400" dirty="0"/>
              <a:t>',' ','a',' ','</a:t>
            </a:r>
            <a:r>
              <a:rPr lang="en-US" altLang="ko-KR" sz="1400" dirty="0" err="1"/>
              <a:t>p','e','n','c','i','l</a:t>
            </a:r>
            <a:r>
              <a:rPr lang="en-US" altLang="ko-KR" sz="1400" dirty="0"/>
              <a:t>','.'};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printCharArray</a:t>
            </a:r>
            <a:r>
              <a:rPr lang="en-US" altLang="ko-KR" sz="1400" dirty="0"/>
              <a:t>(c);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replaceSpace</a:t>
            </a:r>
            <a:r>
              <a:rPr lang="en-US" altLang="ko-KR" sz="1400" b="1" dirty="0"/>
              <a:t>(c);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printCharArray</a:t>
            </a:r>
            <a:r>
              <a:rPr lang="en-US" altLang="ko-KR" sz="1400" dirty="0"/>
              <a:t>(c);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1734331" y="5499890"/>
            <a:ext cx="4824536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This is a pencil.</a:t>
            </a:r>
          </a:p>
          <a:p>
            <a:r>
              <a:rPr lang="en-US" altLang="ko-KR" sz="1400" dirty="0" err="1"/>
              <a:t>This,is,a,pencil</a:t>
            </a:r>
            <a:r>
              <a:rPr lang="en-US" altLang="ko-KR" sz="14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41988" y="818141"/>
            <a:ext cx="1123811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char[]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배열을 전달받아 출력하는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printCharArray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배열 속의 공백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(' ')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','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대치하는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replaceSpace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361936"/>
              </p:ext>
            </p:extLst>
          </p:nvPr>
        </p:nvGraphicFramePr>
        <p:xfrm>
          <a:off x="6950145" y="4178332"/>
          <a:ext cx="354076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50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6835540" y="2092452"/>
            <a:ext cx="3759814" cy="3191414"/>
            <a:chOff x="5352729" y="1996406"/>
            <a:chExt cx="3759814" cy="3191414"/>
          </a:xfrm>
        </p:grpSpPr>
        <p:sp>
          <p:nvSpPr>
            <p:cNvPr id="7" name="TextBox 6"/>
            <p:cNvSpPr txBox="1"/>
            <p:nvPr/>
          </p:nvSpPr>
          <p:spPr>
            <a:xfrm>
              <a:off x="5670526" y="4517775"/>
              <a:ext cx="269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c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462992" y="4621423"/>
              <a:ext cx="216024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V="1">
              <a:off x="5571004" y="4365751"/>
              <a:ext cx="0" cy="3283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자유형 16"/>
            <p:cNvSpPr/>
            <p:nvPr/>
          </p:nvSpPr>
          <p:spPr>
            <a:xfrm>
              <a:off x="5355771" y="3726824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352729" y="1996406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40352" y="4877939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/>
                <a:t>main()</a:t>
              </a:r>
              <a:endParaRPr lang="ko-KR" altLang="en-US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36012" y="2002472"/>
              <a:ext cx="18043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/>
                <a:t>replaceSpace</a:t>
              </a:r>
              <a:r>
                <a:rPr lang="en-US" altLang="ko-KR" sz="1200" b="1" dirty="0"/>
                <a:t>(char</a:t>
              </a:r>
              <a:r>
                <a:rPr lang="ko-KR" altLang="en-US" sz="1200" b="1" dirty="0"/>
                <a:t> </a:t>
              </a:r>
              <a:r>
                <a:rPr lang="en-US" altLang="ko-KR" sz="1200" b="1" dirty="0"/>
                <a:t>a[])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24968" y="2276872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417434" y="2380520"/>
              <a:ext cx="216024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5534554" y="2492896"/>
              <a:ext cx="26896" cy="15617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6012160" y="2323723"/>
              <a:ext cx="2646040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for 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= 0;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&lt; </a:t>
              </a:r>
              <a:r>
                <a:rPr lang="en-US" altLang="ko-KR" sz="1200" dirty="0" err="1"/>
                <a:t>a.length</a:t>
              </a:r>
              <a:r>
                <a:rPr lang="en-US" altLang="ko-KR" sz="1200" dirty="0"/>
                <a:t>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++)</a:t>
              </a:r>
            </a:p>
            <a:p>
              <a:pPr defTabSz="180000"/>
              <a:r>
                <a:rPr lang="en-US" altLang="ko-KR" sz="1200" dirty="0"/>
                <a:t>	if (a[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== ' ')</a:t>
              </a:r>
            </a:p>
            <a:p>
              <a:pPr defTabSz="180000"/>
              <a:r>
                <a:rPr lang="en-US" altLang="ko-KR" sz="1200" dirty="0"/>
                <a:t>	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 ',';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7578" y="2970054"/>
              <a:ext cx="345332" cy="519351"/>
            </a:xfrm>
            <a:prstGeom prst="ellipse">
              <a:avLst/>
            </a:prstGeom>
            <a:noFill/>
            <a:ln>
              <a:noFill/>
            </a:ln>
          </p:spPr>
          <p:txBody>
            <a:bodyPr wrap="none" rtlCol="0">
              <a:noAutofit/>
            </a:bodyPr>
            <a:lstStyle/>
            <a:p>
              <a:r>
                <a:rPr lang="en-US" altLang="ko-KR" b="1" dirty="0"/>
                <a:t>,</a:t>
              </a:r>
              <a:endParaRPr lang="ko-KR" altLang="en-US" b="1" dirty="0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6371604" y="3331029"/>
              <a:ext cx="197147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458916" y="3140968"/>
              <a:ext cx="345332" cy="316434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6721149" y="3331029"/>
              <a:ext cx="299121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6699380" y="3312367"/>
              <a:ext cx="755779" cy="867747"/>
            </a:xfrm>
            <a:custGeom>
              <a:avLst/>
              <a:gdLst>
                <a:gd name="connsiteX0" fmla="*/ 0 w 755779"/>
                <a:gd name="connsiteY0" fmla="*/ 0 h 867747"/>
                <a:gd name="connsiteX1" fmla="*/ 625151 w 755779"/>
                <a:gd name="connsiteY1" fmla="*/ 363894 h 867747"/>
                <a:gd name="connsiteX2" fmla="*/ 755779 w 755779"/>
                <a:gd name="connsiteY2" fmla="*/ 867747 h 8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779" h="867747">
                  <a:moveTo>
                    <a:pt x="0" y="0"/>
                  </a:moveTo>
                  <a:cubicBezTo>
                    <a:pt x="249594" y="109635"/>
                    <a:pt x="499188" y="219270"/>
                    <a:pt x="625151" y="363894"/>
                  </a:cubicBezTo>
                  <a:cubicBezTo>
                    <a:pt x="751114" y="508518"/>
                    <a:pt x="753446" y="688132"/>
                    <a:pt x="755779" y="867747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0757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0535" y="1"/>
            <a:ext cx="10515600" cy="889686"/>
          </a:xfrm>
        </p:spPr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오버로딩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76259" y="819595"/>
            <a:ext cx="8153400" cy="235745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오버로딩</a:t>
            </a:r>
            <a:r>
              <a:rPr lang="en-US" altLang="ko-KR" dirty="0" smtClean="0"/>
              <a:t>(Overloading)</a:t>
            </a:r>
          </a:p>
          <a:p>
            <a:pPr lvl="1"/>
            <a:r>
              <a:rPr lang="ko-KR" altLang="en-US" dirty="0" smtClean="0"/>
              <a:t>이름이 같은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2"/>
            <a:r>
              <a:rPr lang="ko-KR" altLang="en-US" dirty="0"/>
              <a:t>매개변수의 개수나 타입이 서로 다르고</a:t>
            </a:r>
            <a:endParaRPr lang="en-US" altLang="ko-KR" dirty="0"/>
          </a:p>
          <a:p>
            <a:pPr lvl="2"/>
            <a:r>
              <a:rPr lang="ko-KR" altLang="en-US" dirty="0" smtClean="0"/>
              <a:t>이름이 동일한 </a:t>
            </a:r>
            <a:r>
              <a:rPr lang="ko-KR" altLang="en-US" dirty="0" err="1" smtClean="0"/>
              <a:t>메소드들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리턴 타입은 오버로딩과 관련 없음</a:t>
            </a:r>
            <a:endParaRPr lang="en-US" altLang="ko-KR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1678214" y="3083142"/>
            <a:ext cx="4071966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//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오버로딩이 성공한 사례</a:t>
            </a:r>
            <a:endParaRPr lang="en-US" altLang="ko-KR" sz="1400" b="1" dirty="0"/>
          </a:p>
          <a:p>
            <a:pPr defTabSz="180000"/>
            <a:endParaRPr lang="ko-KR" altLang="en-US" sz="1400" b="1" dirty="0"/>
          </a:p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MethodOverloading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k)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 + k;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142710" y="3083142"/>
            <a:ext cx="3429024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>
                <a:solidFill>
                  <a:srgbClr val="FF0000"/>
                </a:solidFill>
              </a:rPr>
              <a:t>// </a:t>
            </a:r>
            <a:r>
              <a:rPr lang="ko-KR" altLang="en-US" sz="1400" b="1" dirty="0" err="1">
                <a:solidFill>
                  <a:srgbClr val="FF0000"/>
                </a:solidFill>
              </a:rPr>
              <a:t>메소드</a:t>
            </a:r>
            <a:r>
              <a:rPr lang="ko-KR" altLang="en-US" sz="1400" b="1" dirty="0">
                <a:solidFill>
                  <a:srgbClr val="FF0000"/>
                </a:solidFill>
              </a:rPr>
              <a:t> 오버로딩이 실패한 사례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pPr defTabSz="180000"/>
            <a:endParaRPr lang="ko-KR" altLang="en-US" sz="1400" b="1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MethodOverloadingFail</a:t>
            </a:r>
            <a:r>
              <a:rPr lang="en-US" altLang="ko-KR" sz="1400" dirty="0"/>
              <a:t> { 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>
                <a:solidFill>
                  <a:srgbClr val="FF0000"/>
                </a:solidFill>
              </a:rPr>
              <a:t>double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(double)(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6718774" y="5458830"/>
            <a:ext cx="2088232" cy="612934"/>
          </a:xfrm>
          <a:prstGeom prst="wedgeRoundRectCallout">
            <a:avLst>
              <a:gd name="adj1" fmla="val -18261"/>
              <a:gd name="adj2" fmla="val -65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+mn-ea"/>
              </a:rPr>
              <a:t>두 개의 </a:t>
            </a:r>
            <a:r>
              <a:rPr lang="en-US" altLang="ko-KR" sz="1000" dirty="0" err="1">
                <a:latin typeface="+mn-ea"/>
              </a:rPr>
              <a:t>getSum</a:t>
            </a:r>
            <a:r>
              <a:rPr lang="en-US" altLang="ko-KR" sz="1000" dirty="0">
                <a:latin typeface="+mn-ea"/>
              </a:rPr>
              <a:t>() </a:t>
            </a:r>
            <a:r>
              <a:rPr lang="ko-KR" altLang="en-US" sz="1000" dirty="0" err="1">
                <a:latin typeface="+mn-ea"/>
              </a:rPr>
              <a:t>메소드는</a:t>
            </a:r>
            <a:r>
              <a:rPr lang="ko-KR" altLang="en-US" sz="1000" dirty="0">
                <a:latin typeface="+mn-ea"/>
              </a:rPr>
              <a:t>  매개변수의 개수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타입이 모두 같기 때문에 </a:t>
            </a:r>
            <a:r>
              <a:rPr lang="ko-KR" altLang="en-US" sz="1000" dirty="0" err="1">
                <a:latin typeface="+mn-ea"/>
              </a:rPr>
              <a:t>메소드</a:t>
            </a:r>
            <a:r>
              <a:rPr lang="ko-KR" altLang="en-US" sz="1000" dirty="0">
                <a:latin typeface="+mn-ea"/>
              </a:rPr>
              <a:t> 오버로딩 실패</a:t>
            </a:r>
          </a:p>
        </p:txBody>
      </p:sp>
    </p:spTree>
    <p:extLst>
      <p:ext uri="{BB962C8B-B14F-4D97-AF65-F5344CB8AC3E}">
        <p14:creationId xmlns:p14="http://schemas.microsoft.com/office/powerpoint/2010/main" val="1251343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64059" y="0"/>
            <a:ext cx="10515600" cy="758867"/>
          </a:xfrm>
        </p:spPr>
        <p:txBody>
          <a:bodyPr/>
          <a:lstStyle/>
          <a:p>
            <a:r>
              <a:rPr lang="ko-KR" altLang="en-US" dirty="0" err="1"/>
              <a:t>오버로딩된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994" y="1725231"/>
            <a:ext cx="8709660" cy="31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8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40259"/>
          </a:xfrm>
        </p:spPr>
        <p:txBody>
          <a:bodyPr/>
          <a:lstStyle/>
          <a:p>
            <a:r>
              <a:rPr lang="ko-KR" altLang="en-US" dirty="0" smtClean="0"/>
              <a:t>객체의 소멸과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61551" y="785083"/>
            <a:ext cx="11930449" cy="562644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객체 소멸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en-US" altLang="ko-KR" dirty="0" smtClean="0"/>
              <a:t>new</a:t>
            </a:r>
            <a:r>
              <a:rPr lang="ko-KR" altLang="en-US" dirty="0" smtClean="0"/>
              <a:t>에 의해 할당된 객체 메모리를 자바 가상 기계의 가용 메모리로 되돌려 주는 행위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smtClean="0"/>
              <a:t>자바 응용프로그램에서 임의로 객체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소멸할 수 없음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객체 소멸은 자바 가상 기계의 고유한 역할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자바 개발자에게는 매우 다행스러운 기능</a:t>
            </a:r>
            <a:endParaRPr lang="en-US" altLang="ko-KR" dirty="0" smtClean="0"/>
          </a:p>
          <a:p>
            <a:pPr lvl="2">
              <a:lnSpc>
                <a:spcPct val="120000"/>
              </a:lnSpc>
            </a:pPr>
            <a:r>
              <a:rPr lang="en-US" altLang="ko-KR" dirty="0" smtClean="0"/>
              <a:t>C/C++</a:t>
            </a:r>
            <a:r>
              <a:rPr lang="ko-KR" altLang="en-US" dirty="0" smtClean="0"/>
              <a:t>에서는 </a:t>
            </a:r>
            <a:r>
              <a:rPr lang="ko-KR" altLang="en-US" dirty="0" err="1" smtClean="0"/>
              <a:t>할당받은</a:t>
            </a:r>
            <a:r>
              <a:rPr lang="ko-KR" altLang="en-US" dirty="0" smtClean="0"/>
              <a:t> 객체를 개발자가 되돌려 주어야 함</a:t>
            </a:r>
            <a:endParaRPr lang="en-US" altLang="ko-KR" dirty="0" smtClean="0"/>
          </a:p>
          <a:p>
            <a:pPr lvl="3">
              <a:lnSpc>
                <a:spcPct val="120000"/>
              </a:lnSpc>
            </a:pPr>
            <a:r>
              <a:rPr lang="en-US" altLang="ko-KR" dirty="0" smtClean="0"/>
              <a:t>C/C++</a:t>
            </a:r>
            <a:r>
              <a:rPr lang="ko-KR" altLang="en-US" dirty="0" smtClean="0"/>
              <a:t> 프로그램 작성을 어렵게 만드는 요인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err="1" smtClean="0"/>
              <a:t>가비지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가리키는 </a:t>
            </a:r>
            <a:r>
              <a:rPr lang="ko-KR" altLang="en-US" dirty="0" err="1" smtClean="0"/>
              <a:t>레퍼런스가</a:t>
            </a:r>
            <a:r>
              <a:rPr lang="ko-KR" altLang="en-US" dirty="0" smtClean="0"/>
              <a:t> 하나도 없는 객체</a:t>
            </a:r>
            <a:endParaRPr lang="en-US" altLang="ko-KR" dirty="0" smtClean="0"/>
          </a:p>
          <a:p>
            <a:pPr lvl="2">
              <a:lnSpc>
                <a:spcPct val="120000"/>
              </a:lnSpc>
            </a:pPr>
            <a:r>
              <a:rPr lang="ko-KR" altLang="en-US" dirty="0" smtClean="0"/>
              <a:t>누구도 사용할 수 없게 된 메모리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켈렉션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자바 가상 기계의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컬렉터가</a:t>
            </a:r>
            <a:r>
              <a:rPr lang="ko-KR" altLang="en-US" dirty="0" smtClean="0"/>
              <a:t> 자동으로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수집 반환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652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49" y="1988840"/>
            <a:ext cx="7880985" cy="26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25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 : </a:t>
            </a:r>
            <a:r>
              <a:rPr lang="ko-KR" altLang="en-US" dirty="0" err="1" smtClean="0"/>
              <a:t>가비지</a:t>
            </a:r>
            <a:r>
              <a:rPr lang="ko-KR" altLang="en-US" dirty="0" err="1"/>
              <a:t>의</a:t>
            </a:r>
            <a:r>
              <a:rPr lang="ko-KR" altLang="en-US" dirty="0" smtClean="0"/>
              <a:t> 발생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262435" y="986495"/>
            <a:ext cx="4307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코드에서 언제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가비지가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발생하는지 설명하라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 err="1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262435" y="1389458"/>
            <a:ext cx="5688632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GarbageEx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String a = new String("Good");</a:t>
            </a:r>
          </a:p>
          <a:p>
            <a:pPr defTabSz="180000"/>
            <a:r>
              <a:rPr lang="en-US" altLang="ko-KR" sz="1200" dirty="0"/>
              <a:t>		String b = new String("Bad");</a:t>
            </a:r>
          </a:p>
          <a:p>
            <a:pPr defTabSz="180000"/>
            <a:r>
              <a:rPr lang="en-US" altLang="ko-KR" sz="1200" dirty="0"/>
              <a:t>		String c = new String("Normal");</a:t>
            </a:r>
          </a:p>
          <a:p>
            <a:pPr defTabSz="180000"/>
            <a:r>
              <a:rPr lang="en-US" altLang="ko-KR" sz="1200" dirty="0"/>
              <a:t>		String d, e;</a:t>
            </a:r>
          </a:p>
          <a:p>
            <a:pPr defTabSz="180000"/>
            <a:r>
              <a:rPr lang="en-US" altLang="ko-KR" sz="1200" dirty="0"/>
              <a:t>		a = null; </a:t>
            </a:r>
          </a:p>
          <a:p>
            <a:pPr defTabSz="180000"/>
            <a:r>
              <a:rPr lang="en-US" altLang="ko-KR" sz="1200" dirty="0"/>
              <a:t>		d = c;</a:t>
            </a:r>
          </a:p>
          <a:p>
            <a:pPr defTabSz="180000"/>
            <a:r>
              <a:rPr lang="en-US" altLang="ko-KR" sz="1200" dirty="0"/>
              <a:t>		c = null;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542" y="3660915"/>
            <a:ext cx="5814419" cy="263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926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5206"/>
            <a:ext cx="10515600" cy="961976"/>
          </a:xfrm>
        </p:spPr>
        <p:txBody>
          <a:bodyPr/>
          <a:lstStyle/>
          <a:p>
            <a:r>
              <a:rPr lang="ko-KR" altLang="en-US" dirty="0" smtClean="0"/>
              <a:t>객체 지향의 특성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838201" y="905172"/>
            <a:ext cx="10670058" cy="337026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상속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상위 개체의 속성이 하위 개체에 물려짐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하위 객체가 상위 개체의 속성을 모두 가지는 관계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en-US" dirty="0" err="1" smtClean="0"/>
              <a:t>실세계의</a:t>
            </a:r>
            <a:r>
              <a:rPr lang="ko-KR" altLang="en-US" dirty="0" smtClean="0"/>
              <a:t> 상속 사례</a:t>
            </a:r>
            <a:endParaRPr lang="en-US" altLang="ko-KR" dirty="0" smtClean="0"/>
          </a:p>
          <a:p>
            <a:pPr lvl="1">
              <a:lnSpc>
                <a:spcPct val="120000"/>
              </a:lnSpc>
            </a:pPr>
            <a:r>
              <a:rPr lang="ko-KR" altLang="en-US" dirty="0" smtClean="0"/>
              <a:t>유전적 상속 관계</a:t>
            </a:r>
            <a:endParaRPr lang="en-US" altLang="ko-KR" dirty="0" smtClean="0"/>
          </a:p>
          <a:p>
            <a:pPr lvl="2">
              <a:lnSpc>
                <a:spcPct val="120000"/>
              </a:lnSpc>
            </a:pPr>
            <a:r>
              <a:rPr lang="ko-KR" altLang="en-US" dirty="0" smtClean="0"/>
              <a:t>나무는 식물의 속성과 생물의 속성을 모두 가짐</a:t>
            </a:r>
            <a:endParaRPr lang="en-US" altLang="ko-KR" dirty="0" smtClean="0"/>
          </a:p>
          <a:p>
            <a:pPr lvl="3">
              <a:lnSpc>
                <a:spcPct val="120000"/>
              </a:lnSpc>
            </a:pPr>
            <a:r>
              <a:rPr lang="ko-KR" altLang="en-US" dirty="0" smtClean="0"/>
              <a:t>그러므로 나무는 식물이다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나무는 </a:t>
            </a:r>
            <a:r>
              <a:rPr lang="ko-KR" altLang="en-US" dirty="0" err="1" smtClean="0"/>
              <a:t>생물이다하고</a:t>
            </a:r>
            <a:r>
              <a:rPr lang="ko-KR" altLang="en-US" dirty="0" smtClean="0"/>
              <a:t> 할 수 있음</a:t>
            </a:r>
            <a:endParaRPr lang="en-US" altLang="ko-KR" dirty="0" smtClean="0"/>
          </a:p>
          <a:p>
            <a:pPr lvl="2">
              <a:lnSpc>
                <a:spcPct val="120000"/>
              </a:lnSpc>
            </a:pPr>
            <a:r>
              <a:rPr lang="ko-KR" altLang="en-US" dirty="0" smtClean="0"/>
              <a:t>사람은 생물의 속성은 가지지만 식물의 속성은 가지고 있지 않음</a:t>
            </a:r>
            <a:endParaRPr lang="en-US" altLang="ko-KR" dirty="0" smtClean="0"/>
          </a:p>
          <a:p>
            <a:pPr lvl="3">
              <a:lnSpc>
                <a:spcPct val="120000"/>
              </a:lnSpc>
            </a:pPr>
            <a:r>
              <a:rPr lang="ko-KR" altLang="en-US" dirty="0" smtClean="0"/>
              <a:t>그러므로 사람은 생물이다라고 할 수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하지만 사람은 식물이다라고 할 수 없음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918" y="4346069"/>
            <a:ext cx="5616624" cy="242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2333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99070"/>
          </a:xfrm>
        </p:spPr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67744"/>
            <a:ext cx="10515600" cy="4351338"/>
          </a:xfrm>
        </p:spPr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자바에서 </a:t>
            </a:r>
            <a:r>
              <a:rPr lang="ko-KR" altLang="en-US" dirty="0" err="1" smtClean="0"/>
              <a:t>가비지를</a:t>
            </a:r>
            <a:r>
              <a:rPr lang="ko-KR" altLang="en-US" dirty="0" smtClean="0"/>
              <a:t> 자동 회수하는 과정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가용 메모리로 반환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</a:t>
            </a:r>
            <a:r>
              <a:rPr lang="ko-KR" altLang="en-US" dirty="0" err="1" smtClean="0"/>
              <a:t>스레드에</a:t>
            </a:r>
            <a:r>
              <a:rPr lang="ko-KR" altLang="en-US" dirty="0" smtClean="0"/>
              <a:t> 의해 수행</a:t>
            </a:r>
            <a:endParaRPr lang="en-US" altLang="ko-KR" dirty="0" smtClean="0"/>
          </a:p>
          <a:p>
            <a:r>
              <a:rPr lang="ko-KR" altLang="en-US" dirty="0" smtClean="0"/>
              <a:t>개발자에 의한 강제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System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Runtime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gc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ko-KR" altLang="en-US" dirty="0" smtClean="0"/>
              <a:t>이 코드는 자바 가상 기계에 강력한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요청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그러나 자바 가상 기계가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시점을 전적으로 판단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989902" y="3710087"/>
            <a:ext cx="41815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System.gc</a:t>
            </a:r>
            <a:r>
              <a:rPr lang="en-US" altLang="ko-KR" sz="1600" dirty="0"/>
              <a:t>(); // </a:t>
            </a:r>
            <a:r>
              <a:rPr lang="ko-KR" altLang="en-US" sz="1600" dirty="0" err="1"/>
              <a:t>가비지</a:t>
            </a:r>
            <a:r>
              <a:rPr lang="ko-KR" altLang="en-US" sz="1600" dirty="0"/>
              <a:t> 컬렉션 작동 요청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66721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06395" y="1"/>
            <a:ext cx="10515600" cy="836712"/>
          </a:xfrm>
        </p:spPr>
        <p:txBody>
          <a:bodyPr/>
          <a:lstStyle/>
          <a:p>
            <a:r>
              <a:rPr lang="ko-KR" altLang="en-US" dirty="0" smtClean="0"/>
              <a:t>접근 지정자 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836712"/>
            <a:ext cx="5616624" cy="593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13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89686"/>
          </a:xfrm>
        </p:spPr>
        <p:txBody>
          <a:bodyPr/>
          <a:lstStyle/>
          <a:p>
            <a:r>
              <a:rPr lang="ko-KR" altLang="en-US" dirty="0"/>
              <a:t>자바의 패키지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90977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관련 있는 클래스 파일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.class)</a:t>
            </a:r>
            <a:r>
              <a:rPr lang="ko-KR" altLang="en-US" dirty="0" smtClean="0"/>
              <a:t>을 저장하는 디렉터리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응용프로그램은 하나 이상의 패키지로 구성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955" y="2356215"/>
            <a:ext cx="757809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4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9916"/>
            <a:ext cx="10515600" cy="892700"/>
          </a:xfrm>
        </p:spPr>
        <p:txBody>
          <a:bodyPr/>
          <a:lstStyle/>
          <a:p>
            <a:r>
              <a:rPr lang="ko-KR" altLang="en-US" dirty="0" smtClean="0"/>
              <a:t>접근 지정자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055304" y="922615"/>
            <a:ext cx="8153400" cy="309634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sz="2000" dirty="0"/>
              <a:t>자바의 접근 지정자</a:t>
            </a:r>
            <a:endParaRPr lang="en-US" altLang="ko-KR" sz="2000" dirty="0"/>
          </a:p>
          <a:p>
            <a:pPr lvl="1"/>
            <a:r>
              <a:rPr lang="en-US" altLang="ko-KR" sz="1800" dirty="0"/>
              <a:t>4</a:t>
            </a:r>
            <a:r>
              <a:rPr lang="ko-KR" altLang="en-US" sz="1800" dirty="0"/>
              <a:t>가지</a:t>
            </a:r>
            <a:endParaRPr lang="en-US" altLang="ko-KR" sz="1800" dirty="0"/>
          </a:p>
          <a:p>
            <a:pPr lvl="2"/>
            <a:r>
              <a:rPr lang="en-US" altLang="ko-KR" sz="1600" dirty="0"/>
              <a:t>private, protected, public, </a:t>
            </a:r>
            <a:r>
              <a:rPr lang="ko-KR" altLang="en-US" sz="1600" dirty="0"/>
              <a:t>디폴트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접근지정자</a:t>
            </a:r>
            <a:r>
              <a:rPr lang="ko-KR" altLang="en-US" sz="1600" dirty="0"/>
              <a:t> 생략</a:t>
            </a:r>
            <a:r>
              <a:rPr lang="en-US" altLang="ko-KR" sz="1600" dirty="0"/>
              <a:t>)</a:t>
            </a:r>
          </a:p>
          <a:p>
            <a:endParaRPr lang="en-US" altLang="ko-KR" sz="2000" dirty="0"/>
          </a:p>
          <a:p>
            <a:r>
              <a:rPr lang="ko-KR" altLang="en-US" sz="2000" dirty="0"/>
              <a:t>접근 지정자의 목적</a:t>
            </a:r>
            <a:endParaRPr lang="en-US" altLang="ko-KR" sz="2000" dirty="0"/>
          </a:p>
          <a:p>
            <a:pPr lvl="1"/>
            <a:r>
              <a:rPr lang="ko-KR" altLang="en-US" sz="1800" dirty="0"/>
              <a:t>클래스나 일부 멤버를 공개하여 다른 클래스에서 접근하도록 허용</a:t>
            </a:r>
            <a:endParaRPr lang="en-US" altLang="ko-KR" sz="1800" dirty="0"/>
          </a:p>
          <a:p>
            <a:pPr lvl="1"/>
            <a:r>
              <a:rPr lang="ko-KR" altLang="en-US" sz="1800" dirty="0"/>
              <a:t>객체 지향 언어의 캡슐화 정책은 멤버를 보호하는 것</a:t>
            </a:r>
            <a:endParaRPr lang="en-US" altLang="ko-KR" sz="1800" dirty="0"/>
          </a:p>
          <a:p>
            <a:pPr lvl="2"/>
            <a:r>
              <a:rPr lang="ko-KR" altLang="en-US" sz="1600" dirty="0"/>
              <a:t>접근 지정은 캡슐화에 묶인 보호를 일부 해제할 목적</a:t>
            </a:r>
            <a:endParaRPr lang="en-US" altLang="ko-KR" sz="1600" dirty="0"/>
          </a:p>
          <a:p>
            <a:endParaRPr lang="en-US" altLang="ko-KR" sz="2000" dirty="0"/>
          </a:p>
          <a:p>
            <a:r>
              <a:rPr lang="ko-KR" altLang="en-US" sz="2000" dirty="0"/>
              <a:t>접근 지정자에 따른 클래스나 멤버의 공개 범위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3462523" y="4500589"/>
            <a:ext cx="86409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private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3246499" y="4433766"/>
            <a:ext cx="2304256" cy="6428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515641" y="4634992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/>
              <a:t>디폴트</a:t>
            </a:r>
          </a:p>
        </p:txBody>
      </p:sp>
      <p:sp>
        <p:nvSpPr>
          <p:cNvPr id="10" name="타원 9"/>
          <p:cNvSpPr/>
          <p:nvPr/>
        </p:nvSpPr>
        <p:spPr>
          <a:xfrm>
            <a:off x="3102483" y="4356573"/>
            <a:ext cx="3960440" cy="7920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731251" y="4585930"/>
            <a:ext cx="1080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/>
              <a:t>protected</a:t>
            </a:r>
            <a:endParaRPr lang="ko-KR" altLang="en-US" sz="1600" dirty="0"/>
          </a:p>
        </p:txBody>
      </p:sp>
      <p:sp>
        <p:nvSpPr>
          <p:cNvPr id="12" name="타원 11"/>
          <p:cNvSpPr/>
          <p:nvPr/>
        </p:nvSpPr>
        <p:spPr>
          <a:xfrm>
            <a:off x="2994471" y="4140550"/>
            <a:ext cx="6012668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250387" y="4433766"/>
            <a:ext cx="1311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/>
              <a:t>public</a:t>
            </a:r>
            <a:endParaRPr lang="ko-KR" altLang="en-US" sz="3200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4254611" y="5574535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5550755" y="5580709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7278947" y="5580709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10554" y="5580709"/>
            <a:ext cx="1503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외부로부터 완벽차단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14492" y="5609439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/>
              <a:t>동일 패키지에 허용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87741" y="5436694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동일 패키지와</a:t>
            </a:r>
            <a:endParaRPr lang="en-US" altLang="ko-KR" sz="1100" dirty="0"/>
          </a:p>
          <a:p>
            <a:r>
              <a:rPr lang="ko-KR" altLang="en-US" sz="1100" dirty="0"/>
              <a:t>자식 클래스에 허용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306541" y="5580709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모든 클래스에 허용</a:t>
            </a:r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2814451" y="5842319"/>
            <a:ext cx="6552728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63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8409"/>
            <a:ext cx="10515600" cy="773614"/>
          </a:xfrm>
        </p:spPr>
        <p:txBody>
          <a:bodyPr/>
          <a:lstStyle/>
          <a:p>
            <a:r>
              <a:rPr lang="ko-KR" altLang="en-US" dirty="0" smtClean="0"/>
              <a:t>클래스 접근 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952414"/>
            <a:ext cx="10515600" cy="4351338"/>
          </a:xfrm>
        </p:spPr>
        <p:txBody>
          <a:bodyPr/>
          <a:lstStyle/>
          <a:p>
            <a:r>
              <a:rPr lang="ko-KR" altLang="en-US" sz="1800" dirty="0"/>
              <a:t>클래스 접근지정</a:t>
            </a:r>
            <a:endParaRPr lang="en-US" altLang="ko-KR" sz="1800" dirty="0"/>
          </a:p>
          <a:p>
            <a:pPr lvl="1"/>
            <a:r>
              <a:rPr lang="ko-KR" altLang="en-US" sz="1600" dirty="0"/>
              <a:t>다른 클래스에서 사용하도록 허용할 지 지정</a:t>
            </a:r>
            <a:endParaRPr lang="en-US" altLang="ko-KR" sz="1600" dirty="0"/>
          </a:p>
          <a:p>
            <a:pPr lvl="1"/>
            <a:r>
              <a:rPr lang="en-US" altLang="ko-KR" sz="1600" dirty="0"/>
              <a:t>public </a:t>
            </a:r>
            <a:r>
              <a:rPr lang="ko-KR" altLang="en-US" sz="1600" dirty="0"/>
              <a:t>클래스</a:t>
            </a:r>
            <a:endParaRPr lang="en-US" altLang="ko-KR" sz="1600" dirty="0"/>
          </a:p>
          <a:p>
            <a:pPr lvl="2"/>
            <a:r>
              <a:rPr lang="ko-KR" altLang="en-US" sz="1600" dirty="0"/>
              <a:t>다른 모든 클래스에게 접근 허용</a:t>
            </a:r>
            <a:endParaRPr lang="en-US" altLang="ko-KR" sz="1600" dirty="0"/>
          </a:p>
          <a:p>
            <a:pPr lvl="1"/>
            <a:r>
              <a:rPr lang="ko-KR" altLang="en-US" sz="1600" dirty="0"/>
              <a:t>디폴트 클래스</a:t>
            </a:r>
            <a:r>
              <a:rPr lang="en-US" altLang="ko-KR" sz="1600" dirty="0"/>
              <a:t>(</a:t>
            </a:r>
            <a:r>
              <a:rPr lang="ko-KR" altLang="en-US" sz="1600" dirty="0" err="1"/>
              <a:t>접근지정자</a:t>
            </a:r>
            <a:r>
              <a:rPr lang="ko-KR" altLang="en-US" sz="1600" dirty="0"/>
              <a:t> 생략</a:t>
            </a:r>
            <a:r>
              <a:rPr lang="en-US" altLang="ko-KR" sz="1600" dirty="0"/>
              <a:t>)</a:t>
            </a:r>
          </a:p>
          <a:p>
            <a:pPr lvl="2"/>
            <a:r>
              <a:rPr lang="en-US" altLang="ko-KR" sz="1600" dirty="0"/>
              <a:t>package-private</a:t>
            </a:r>
            <a:r>
              <a:rPr lang="ko-KR" altLang="en-US" sz="1600" dirty="0"/>
              <a:t>라고도 함</a:t>
            </a:r>
            <a:endParaRPr lang="en-US" altLang="ko-KR" sz="1600" dirty="0"/>
          </a:p>
          <a:p>
            <a:pPr lvl="2"/>
            <a:r>
              <a:rPr lang="ko-KR" altLang="en-US" sz="1600" dirty="0"/>
              <a:t>같은 패키지의 클래스에만 접근 허용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7176120" y="1118266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public</a:t>
            </a:r>
            <a:r>
              <a:rPr lang="en-US" altLang="ko-KR" sz="1200" dirty="0"/>
              <a:t> class World { // public </a:t>
            </a:r>
            <a:r>
              <a:rPr lang="ko-KR" altLang="en-US" sz="1200" dirty="0"/>
              <a:t>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7176120" y="1961142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class Local { // </a:t>
            </a:r>
            <a:r>
              <a:rPr lang="ko-KR" altLang="en-US" sz="1200" dirty="0"/>
              <a:t>디폴트 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4224300" y="518895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public </a:t>
            </a:r>
            <a:r>
              <a:rPr lang="ko-KR" altLang="en-US" sz="1400" dirty="0">
                <a:solidFill>
                  <a:srgbClr val="0070C0"/>
                </a:solidFill>
              </a:rPr>
              <a:t>클래스와 디폴트 클래스의 접근 사례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2979608"/>
            <a:ext cx="8877538" cy="22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7107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5206"/>
            <a:ext cx="10515600" cy="841530"/>
          </a:xfrm>
        </p:spPr>
        <p:txBody>
          <a:bodyPr/>
          <a:lstStyle/>
          <a:p>
            <a:r>
              <a:rPr lang="ko-KR" altLang="en-US" dirty="0" smtClean="0"/>
              <a:t>멤버 접근 지정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838200" y="856736"/>
            <a:ext cx="8153400" cy="3816424"/>
          </a:xfrm>
        </p:spPr>
        <p:txBody>
          <a:bodyPr>
            <a:normAutofit/>
          </a:bodyPr>
          <a:lstStyle/>
          <a:p>
            <a:pPr lvl="1"/>
            <a:r>
              <a:rPr lang="en-US" altLang="ko-KR" sz="1800" dirty="0"/>
              <a:t>public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패키지에 관계 없이 모든 클래스에게 접근 허용</a:t>
            </a:r>
            <a:endParaRPr lang="en-US" altLang="ko-KR" sz="1600" dirty="0"/>
          </a:p>
          <a:p>
            <a:pPr lvl="1"/>
            <a:r>
              <a:rPr lang="en-US" altLang="ko-KR" sz="1800" dirty="0"/>
              <a:t>private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동일 클래스 내에만 접근 허용</a:t>
            </a:r>
            <a:endParaRPr lang="en-US" altLang="ko-KR" sz="1600" dirty="0"/>
          </a:p>
          <a:p>
            <a:pPr lvl="2"/>
            <a:r>
              <a:rPr lang="ko-KR" altLang="en-US" sz="1600" dirty="0"/>
              <a:t>상속 받은 서브 클래스에서 접근 불가</a:t>
            </a:r>
            <a:endParaRPr lang="en-US" altLang="ko-KR" sz="1600" dirty="0"/>
          </a:p>
          <a:p>
            <a:pPr lvl="1"/>
            <a:r>
              <a:rPr lang="en-US" altLang="ko-KR" sz="1800" dirty="0"/>
              <a:t>protected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같은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 내의 다른 모든 클래스에게 접근 허용</a:t>
            </a:r>
            <a:endParaRPr lang="en-US" altLang="ko-KR" sz="1600" dirty="0"/>
          </a:p>
          <a:p>
            <a:pPr lvl="2"/>
            <a:r>
              <a:rPr lang="ko-KR" altLang="en-US" sz="1600" dirty="0"/>
              <a:t>상속 받은 서브 클래스는 다른 패키지에 있어도 접근 가능</a:t>
            </a:r>
            <a:endParaRPr lang="en-US" altLang="ko-KR" sz="1600" dirty="0"/>
          </a:p>
          <a:p>
            <a:pPr lvl="1"/>
            <a:r>
              <a:rPr lang="ko-KR" altLang="en-US" sz="1800" dirty="0"/>
              <a:t>디폴트</a:t>
            </a:r>
            <a:r>
              <a:rPr lang="en-US" altLang="ko-KR" sz="1800" dirty="0"/>
              <a:t>(default)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같은 패키지 내의 다른 클래스에게 접근 허용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pPr lvl="2"/>
            <a:endParaRPr lang="en-US" altLang="ko-KR" sz="1600" dirty="0"/>
          </a:p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193" y="4004472"/>
            <a:ext cx="6641613" cy="18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29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4927" y="3606877"/>
            <a:ext cx="8155305" cy="25488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268" y="1040843"/>
            <a:ext cx="8178165" cy="25660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8686" y="7706"/>
            <a:ext cx="10515600" cy="832554"/>
          </a:xfrm>
        </p:spPr>
        <p:txBody>
          <a:bodyPr/>
          <a:lstStyle/>
          <a:p>
            <a:r>
              <a:rPr lang="ko-KR" altLang="en-US" dirty="0" smtClean="0"/>
              <a:t>멤버 접근 지정자의 이해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785492" y="3624922"/>
            <a:ext cx="2000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private </a:t>
            </a:r>
            <a:r>
              <a:rPr lang="ko-KR" altLang="en-US" sz="1400" dirty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85493" y="1070594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public </a:t>
            </a:r>
            <a:r>
              <a:rPr lang="ko-KR" altLang="en-US" sz="1400" dirty="0"/>
              <a:t>접근 지정 사례</a:t>
            </a:r>
          </a:p>
        </p:txBody>
      </p:sp>
    </p:spTree>
    <p:extLst>
      <p:ext uri="{BB962C8B-B14F-4D97-AF65-F5344CB8AC3E}">
        <p14:creationId xmlns:p14="http://schemas.microsoft.com/office/powerpoint/2010/main" val="2986393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606" y="2583377"/>
            <a:ext cx="7908834" cy="42290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9045" y="142824"/>
            <a:ext cx="7771528" cy="242208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713241" y="2708921"/>
            <a:ext cx="2232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protected </a:t>
            </a:r>
            <a:r>
              <a:rPr lang="ko-KR" altLang="en-US" sz="1400" dirty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42907" y="116633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디폴트 접근 지정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852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 : </a:t>
            </a:r>
            <a:r>
              <a:rPr lang="ko-KR" altLang="en-US" dirty="0" smtClean="0"/>
              <a:t>멤버의 접근 지정자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15064" y="1626233"/>
            <a:ext cx="403244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Sample {</a:t>
            </a:r>
          </a:p>
          <a:p>
            <a:pPr defTabSz="180000"/>
            <a:r>
              <a:rPr lang="en-US" altLang="ko-KR" sz="1600" dirty="0"/>
              <a:t>	public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private 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b;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c;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AccessEx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Sample </a:t>
            </a:r>
            <a:r>
              <a:rPr lang="en-US" altLang="ko-KR" sz="1600" dirty="0" err="1"/>
              <a:t>aClass</a:t>
            </a:r>
            <a:r>
              <a:rPr lang="en-US" altLang="ko-KR" sz="1600" dirty="0"/>
              <a:t> = new Sample();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aClass.a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 err="1"/>
              <a:t>aClass.b</a:t>
            </a:r>
            <a:r>
              <a:rPr lang="en-US" altLang="ko-KR" sz="1600" b="1" dirty="0"/>
              <a:t> = 10;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aClass.c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115064" y="1017920"/>
            <a:ext cx="71360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코드의 두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Sample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AccessEx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클래스는 동일한 패키지에 저장된다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컴파일 오류를 찾아 내고 이유를 설명하라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5787472" y="1626233"/>
            <a:ext cx="4338064" cy="1656524"/>
          </a:xfrm>
        </p:spPr>
        <p:txBody>
          <a:bodyPr>
            <a:normAutofit/>
          </a:bodyPr>
          <a:lstStyle/>
          <a:p>
            <a:pPr lvl="2"/>
            <a:r>
              <a:rPr lang="en-US" altLang="ko-KR" sz="1400" dirty="0"/>
              <a:t>Sample </a:t>
            </a:r>
            <a:r>
              <a:rPr lang="ko-KR" altLang="en-US" sz="1400" dirty="0"/>
              <a:t>클래스의 </a:t>
            </a:r>
            <a:r>
              <a:rPr lang="en-US" altLang="ko-KR" sz="1400" dirty="0"/>
              <a:t>a</a:t>
            </a:r>
            <a:r>
              <a:rPr lang="ko-KR" altLang="en-US" sz="1400" dirty="0"/>
              <a:t>와 </a:t>
            </a:r>
            <a:r>
              <a:rPr lang="en-US" altLang="ko-KR" sz="1400" dirty="0"/>
              <a:t>c</a:t>
            </a:r>
            <a:r>
              <a:rPr lang="ko-KR" altLang="en-US" sz="1400" dirty="0"/>
              <a:t>는 각각 </a:t>
            </a:r>
            <a:r>
              <a:rPr lang="en-US" altLang="ko-KR" sz="1400" dirty="0"/>
              <a:t>public, default </a:t>
            </a:r>
            <a:r>
              <a:rPr lang="ko-KR" altLang="en-US" sz="1400" dirty="0"/>
              <a:t>지정자로 선언이 되었으므로</a:t>
            </a:r>
            <a:r>
              <a:rPr lang="en-US" altLang="ko-KR" sz="1400" dirty="0"/>
              <a:t>,</a:t>
            </a:r>
            <a:r>
              <a:rPr lang="ko-KR" altLang="en-US" sz="1400" dirty="0"/>
              <a:t> 같은 패키지에 속한 </a:t>
            </a:r>
            <a:r>
              <a:rPr lang="en-US" altLang="ko-KR" sz="1400" dirty="0" err="1"/>
              <a:t>AccessEx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클래스에서 접근 가능</a:t>
            </a:r>
            <a:endParaRPr lang="en-US" altLang="ko-KR" sz="1400" dirty="0"/>
          </a:p>
          <a:p>
            <a:pPr lvl="2"/>
            <a:r>
              <a:rPr lang="en-US" altLang="ko-KR" sz="1400" dirty="0"/>
              <a:t>b</a:t>
            </a:r>
            <a:r>
              <a:rPr lang="ko-KR" altLang="en-US" sz="1400" dirty="0"/>
              <a:t>는 </a:t>
            </a:r>
            <a:r>
              <a:rPr lang="en-US" altLang="ko-KR" sz="1400" dirty="0"/>
              <a:t>private</a:t>
            </a:r>
            <a:r>
              <a:rPr lang="ko-KR" altLang="en-US" sz="1400" dirty="0"/>
              <a:t>으로 선언이 되었으므로 </a:t>
            </a:r>
            <a:r>
              <a:rPr lang="en-US" altLang="ko-KR" sz="1400" dirty="0" err="1"/>
              <a:t>AccessEx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클래스에서 접근 불가능</a:t>
            </a:r>
            <a:endParaRPr lang="en-US" altLang="ko-KR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064" y="5366035"/>
            <a:ext cx="6167438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7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297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이해를 위한 그림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57224" y="5456426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사람은 모두 각각 눈을 가지고 태어난다</a:t>
            </a:r>
            <a:r>
              <a:rPr lang="en-US" altLang="ko-KR" sz="1400" dirty="0"/>
              <a:t>.</a:t>
            </a:r>
            <a:endParaRPr lang="ko-KR" altLang="en-US" sz="1400" dirty="0" err="1"/>
          </a:p>
        </p:txBody>
      </p:sp>
      <p:sp>
        <p:nvSpPr>
          <p:cNvPr id="25" name="TextBox 24"/>
          <p:cNvSpPr txBox="1"/>
          <p:nvPr/>
        </p:nvSpPr>
        <p:spPr>
          <a:xfrm>
            <a:off x="6374199" y="5502592"/>
            <a:ext cx="37289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세상에는 이미 공기가 있으며 태어난 사람은</a:t>
            </a:r>
            <a:endParaRPr lang="en-US" altLang="ko-KR" sz="1400" dirty="0"/>
          </a:p>
          <a:p>
            <a:r>
              <a:rPr lang="ko-KR" altLang="en-US" sz="1400" dirty="0"/>
              <a:t>모두 공기를 공유한다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그리고 공기 역시 각 사람의 것이다</a:t>
            </a:r>
            <a:r>
              <a:rPr lang="en-US" altLang="ko-KR" sz="1400" dirty="0"/>
              <a:t>.</a:t>
            </a:r>
            <a:endParaRPr lang="ko-KR" altLang="en-US" sz="1400" dirty="0" err="1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528" y="1269919"/>
            <a:ext cx="8208912" cy="409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984497" y="931365"/>
            <a:ext cx="5533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눈은 각 사람마다 있고 공기는 모든 사람이 소유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공유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한다</a:t>
            </a:r>
          </a:p>
        </p:txBody>
      </p:sp>
    </p:spTree>
    <p:extLst>
      <p:ext uri="{BB962C8B-B14F-4D97-AF65-F5344CB8AC3E}">
        <p14:creationId xmlns:p14="http://schemas.microsoft.com/office/powerpoint/2010/main" val="399655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499" y="2592665"/>
            <a:ext cx="6480720" cy="3763685"/>
          </a:xfrm>
          <a:prstGeom prst="rect">
            <a:avLst/>
          </a:prstGeom>
        </p:spPr>
      </p:pic>
      <p:sp>
        <p:nvSpPr>
          <p:cNvPr id="27" name="제목 26"/>
          <p:cNvSpPr>
            <a:spLocks noGrp="1"/>
          </p:cNvSpPr>
          <p:nvPr>
            <p:ph type="title"/>
          </p:nvPr>
        </p:nvSpPr>
        <p:spPr>
          <a:xfrm>
            <a:off x="764059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자바의 상속</a:t>
            </a:r>
            <a:endParaRPr lang="ko-KR" altLang="en-US" dirty="0"/>
          </a:p>
        </p:txBody>
      </p:sp>
      <p:sp>
        <p:nvSpPr>
          <p:cNvPr id="32" name="내용 개체 틀 31"/>
          <p:cNvSpPr>
            <a:spLocks noGrp="1"/>
          </p:cNvSpPr>
          <p:nvPr>
            <p:ph sz="quarter" idx="1"/>
          </p:nvPr>
        </p:nvSpPr>
        <p:spPr>
          <a:xfrm>
            <a:off x="764059" y="1035968"/>
            <a:ext cx="8153400" cy="1811370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상속</a:t>
            </a:r>
            <a:endParaRPr lang="en-US" altLang="ko-KR" sz="2000" dirty="0"/>
          </a:p>
          <a:p>
            <a:pPr lvl="1"/>
            <a:r>
              <a:rPr lang="ko-KR" altLang="en-US" sz="1800" dirty="0"/>
              <a:t>자식 클래스가 부모 클래스의 속성 물려받고</a:t>
            </a:r>
            <a:r>
              <a:rPr lang="en-US" altLang="ko-KR" sz="1800" dirty="0"/>
              <a:t>,</a:t>
            </a:r>
            <a:r>
              <a:rPr lang="ko-KR" altLang="en-US" sz="1800" dirty="0"/>
              <a:t> 기능 확장</a:t>
            </a:r>
            <a:endParaRPr lang="en-US" altLang="ko-KR" sz="1800" dirty="0"/>
          </a:p>
          <a:p>
            <a:pPr lvl="2"/>
            <a:r>
              <a:rPr lang="ko-KR" altLang="en-US" sz="1600" dirty="0"/>
              <a:t>부모 클래스 </a:t>
            </a:r>
            <a:r>
              <a:rPr lang="en-US" altLang="ko-KR" sz="1600" dirty="0"/>
              <a:t>: </a:t>
            </a:r>
            <a:r>
              <a:rPr lang="ko-KR" altLang="en-US" sz="1600" dirty="0" err="1"/>
              <a:t>수퍼</a:t>
            </a:r>
            <a:r>
              <a:rPr lang="ko-KR" altLang="en-US" sz="1600" dirty="0"/>
              <a:t> 클래스</a:t>
            </a:r>
            <a:endParaRPr lang="en-US" altLang="ko-KR" sz="1600" dirty="0"/>
          </a:p>
          <a:p>
            <a:pPr lvl="2"/>
            <a:r>
              <a:rPr lang="ko-KR" altLang="en-US" sz="1600" dirty="0"/>
              <a:t>하위 클래스 </a:t>
            </a:r>
            <a:r>
              <a:rPr lang="en-US" altLang="ko-KR" sz="1600" dirty="0"/>
              <a:t>: </a:t>
            </a:r>
            <a:r>
              <a:rPr lang="ko-KR" altLang="en-US" sz="1600" dirty="0"/>
              <a:t>서브 클래스</a:t>
            </a:r>
            <a:r>
              <a:rPr lang="en-US" altLang="ko-KR" sz="1600" dirty="0"/>
              <a:t>. </a:t>
            </a:r>
            <a:r>
              <a:rPr lang="ko-KR" altLang="en-US" sz="1600" dirty="0" err="1"/>
              <a:t>수퍼</a:t>
            </a:r>
            <a:r>
              <a:rPr lang="ko-KR" altLang="en-US" sz="1600" dirty="0"/>
              <a:t> 클래스를 재사용하고</a:t>
            </a:r>
            <a:r>
              <a:rPr lang="en-US" altLang="ko-KR" sz="1600" dirty="0"/>
              <a:t>  </a:t>
            </a:r>
            <a:r>
              <a:rPr lang="ko-KR" altLang="en-US" sz="1600" dirty="0"/>
              <a:t>새로운 특성 추가 </a:t>
            </a:r>
            <a:endParaRPr lang="en-US" altLang="ko-KR" sz="1600" dirty="0"/>
          </a:p>
          <a:p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7968208" y="3501009"/>
            <a:ext cx="2472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200" dirty="0"/>
              <a:t>* </a:t>
            </a:r>
            <a:r>
              <a:rPr lang="ko-KR" altLang="en-US" sz="1200" dirty="0"/>
              <a:t>자바는 클래스 다중 상속 없음</a:t>
            </a:r>
            <a:r>
              <a:rPr lang="en-US" altLang="ko-KR" sz="1200" dirty="0"/>
              <a:t>.  </a:t>
            </a:r>
          </a:p>
          <a:p>
            <a:pPr marL="0" lvl="1"/>
            <a:r>
              <a:rPr lang="en-US" altLang="ko-KR" sz="1200" dirty="0"/>
              <a:t>  </a:t>
            </a:r>
            <a:r>
              <a:rPr lang="ko-KR" altLang="en-US" sz="1200" dirty="0"/>
              <a:t>인터페이스 다중 상속 허용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063656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멤버와 </a:t>
            </a:r>
            <a:r>
              <a:rPr lang="en-US" altLang="ko-KR" dirty="0" smtClean="0"/>
              <a:t>non-static </a:t>
            </a:r>
            <a:r>
              <a:rPr lang="ko-KR" altLang="en-US" dirty="0" smtClean="0"/>
              <a:t>멤버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34792"/>
            <a:ext cx="10515600" cy="557195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non-static </a:t>
            </a:r>
            <a:r>
              <a:rPr lang="ko-KR" altLang="en-US" dirty="0" smtClean="0"/>
              <a:t>멤버의 특성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공간적 특성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멤버들은 객체마다 독립적으로 별도 존재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인스턴스</a:t>
            </a:r>
            <a:r>
              <a:rPr lang="ko-KR" altLang="en-US" dirty="0" smtClean="0"/>
              <a:t> 멤버라고도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시간적 특성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필드와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객체 생성 후 비로소 사용 가능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비공유</a:t>
            </a:r>
            <a:r>
              <a:rPr lang="ko-KR" altLang="en-US" dirty="0" smtClean="0"/>
              <a:t> 특성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멤버들은 다른 객체에 의해 공유되지 않고 배타적</a:t>
            </a:r>
            <a:endParaRPr lang="en-US" altLang="ko-KR" dirty="0" smtClean="0"/>
          </a:p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객체마다 생기는 것이 아님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클래스당 하나만 생성됨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멤버라고도 부름</a:t>
            </a:r>
            <a:endParaRPr lang="en-US" altLang="ko-KR" dirty="0" smtClean="0"/>
          </a:p>
          <a:p>
            <a:pPr lvl="1"/>
            <a:r>
              <a:rPr lang="ko-KR" altLang="en-US" dirty="0"/>
              <a:t>객체를 생성하지 않고 사용가능</a:t>
            </a:r>
            <a:endParaRPr lang="en-US" altLang="ko-KR" dirty="0"/>
          </a:p>
          <a:p>
            <a:pPr lvl="1"/>
            <a:r>
              <a:rPr lang="ko-KR" altLang="en-US" dirty="0" smtClean="0"/>
              <a:t>특성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공간적 특성 </a:t>
            </a:r>
            <a:r>
              <a:rPr lang="en-US" altLang="ko-KR" dirty="0" smtClean="0"/>
              <a:t>- static </a:t>
            </a:r>
            <a:r>
              <a:rPr lang="ko-KR" altLang="en-US" dirty="0" smtClean="0"/>
              <a:t>멤버들은 클래스 당 하나만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시간적 특성 </a:t>
            </a:r>
            <a:r>
              <a:rPr lang="en-US" altLang="ko-KR" dirty="0" smtClean="0"/>
              <a:t>- static </a:t>
            </a:r>
            <a:r>
              <a:rPr lang="ko-KR" altLang="en-US" dirty="0" smtClean="0"/>
              <a:t>멤버들은 클래스가 로딩될 때 공간 할당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공유의 특성 </a:t>
            </a:r>
            <a:r>
              <a:rPr lang="en-US" altLang="ko-KR" dirty="0" smtClean="0"/>
              <a:t>- static </a:t>
            </a:r>
            <a:r>
              <a:rPr lang="ko-KR" altLang="en-US" dirty="0" smtClean="0"/>
              <a:t>멤버들은 동일한 클래스의 모든 객체에 의해 공유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760839" y="3181865"/>
            <a:ext cx="385480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</a:t>
            </a:r>
            <a:r>
              <a:rPr lang="en-US" altLang="ko-KR" sz="1600" dirty="0" err="1"/>
              <a:t>StaticSample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n; 						// non-static </a:t>
            </a:r>
            <a:r>
              <a:rPr lang="ko-KR" altLang="en-US" sz="1600" dirty="0"/>
              <a:t>필드</a:t>
            </a:r>
          </a:p>
          <a:p>
            <a:pPr defTabSz="180000"/>
            <a:r>
              <a:rPr lang="en-US" altLang="ko-KR" sz="1600" dirty="0"/>
              <a:t>	void g() {...} 			// non-static </a:t>
            </a:r>
            <a:r>
              <a:rPr lang="ko-KR" altLang="en-US" sz="1600" dirty="0" err="1"/>
              <a:t>메소드</a:t>
            </a:r>
            <a:endParaRPr lang="en-US" altLang="ko-KR" sz="1600" dirty="0"/>
          </a:p>
          <a:p>
            <a:pPr defTabSz="180000"/>
            <a:endParaRPr lang="ko-KR" altLang="en-US" sz="1600" dirty="0"/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m; 			// static </a:t>
            </a:r>
            <a:r>
              <a:rPr lang="ko-KR" altLang="en-US" sz="1600" dirty="0"/>
              <a:t>필드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void f() {...} // static </a:t>
            </a:r>
            <a:r>
              <a:rPr lang="ko-KR" altLang="en-US" sz="1600" dirty="0" err="1"/>
              <a:t>메소드</a:t>
            </a:r>
            <a:endParaRPr lang="ko-KR" altLang="en-US" sz="1600" dirty="0"/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92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939114"/>
          </a:xfrm>
        </p:spPr>
        <p:txBody>
          <a:bodyPr/>
          <a:lstStyle/>
          <a:p>
            <a:r>
              <a:rPr lang="en-US" altLang="ko-KR" dirty="0" smtClean="0"/>
              <a:t>non-static </a:t>
            </a:r>
            <a:r>
              <a:rPr lang="ko-KR" altLang="en-US" dirty="0" smtClean="0"/>
              <a:t>멤버와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멤버의 차이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314" y="1103711"/>
            <a:ext cx="7278166" cy="444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214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97924" y="2937154"/>
            <a:ext cx="10651524" cy="70007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멤버를 객체의 멤버로 접근하는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654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67766"/>
            <a:ext cx="6320026" cy="67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09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95" y="3140968"/>
            <a:ext cx="11170508" cy="70007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static </a:t>
            </a:r>
            <a:r>
              <a:rPr lang="ko-KR" altLang="en-US" dirty="0" smtClean="0"/>
              <a:t>멤버를 클래스 이름으로 접근하는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6590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83188"/>
            <a:ext cx="7632848" cy="653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75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5895" y="354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static</a:t>
            </a:r>
            <a:r>
              <a:rPr lang="ko-KR" altLang="en-US" dirty="0" smtClean="0"/>
              <a:t>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65895" y="1169068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전역 변수와 전역 함수를 만들 때 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전역변수나 전역 함수는 </a:t>
            </a:r>
            <a:r>
              <a:rPr lang="en-US" altLang="ko-KR" dirty="0" smtClean="0"/>
              <a:t>static</a:t>
            </a:r>
            <a:r>
              <a:rPr lang="ko-KR" altLang="en-US" dirty="0" smtClean="0"/>
              <a:t>으로 클래스에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 </a:t>
            </a:r>
            <a:r>
              <a:rPr lang="ko-KR" altLang="en-US" dirty="0" smtClean="0"/>
              <a:t>멤버를 가진 클래스 사례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Math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java.lang.Math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모든 필드와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public static</a:t>
            </a:r>
            <a:r>
              <a:rPr lang="ko-KR" altLang="en-US" dirty="0" smtClean="0"/>
              <a:t>으로 선언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다른 모든 클래스에서 사용할 수 있음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공유 멤버를 작성할 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/>
              <a:t>필드나 </a:t>
            </a:r>
            <a:r>
              <a:rPr lang="ko-KR" altLang="en-US" dirty="0" err="1"/>
              <a:t>메소드는</a:t>
            </a:r>
            <a:r>
              <a:rPr lang="ko-KR" altLang="en-US" dirty="0"/>
              <a:t> 하나만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클래스의 </a:t>
            </a:r>
            <a:r>
              <a:rPr lang="ko-KR" altLang="en-US" dirty="0" smtClean="0"/>
              <a:t>객체들 </a:t>
            </a:r>
            <a:r>
              <a:rPr lang="ko-KR" altLang="en-US" dirty="0"/>
              <a:t>공유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398879" y="2854678"/>
            <a:ext cx="3336007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Math {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abs(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a);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double cos(double a);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max(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b);</a:t>
            </a:r>
          </a:p>
          <a:p>
            <a:r>
              <a:rPr lang="en-US" altLang="ko-KR" sz="1400" dirty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double random();</a:t>
            </a:r>
          </a:p>
          <a:p>
            <a:r>
              <a:rPr lang="en-US" altLang="ko-KR" sz="1400" dirty="0"/>
              <a:t>   ...</a:t>
            </a:r>
          </a:p>
          <a:p>
            <a:r>
              <a:rPr lang="en-US" altLang="ko-KR" sz="1400" dirty="0"/>
              <a:t>}</a:t>
            </a:r>
            <a:endParaRPr lang="en-US" altLang="ko-KR" sz="1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0" y="4182714"/>
            <a:ext cx="432048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Math.abs</a:t>
            </a:r>
            <a:r>
              <a:rPr lang="en-US" altLang="ko-KR" sz="1400" dirty="0"/>
              <a:t>(-5);</a:t>
            </a:r>
            <a:endParaRPr lang="en-US" altLang="ko-KR" sz="1400" dirty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096000" y="3163144"/>
            <a:ext cx="432048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strike="sngStrike" dirty="0"/>
              <a:t>Math m = new Math(); 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// Math() </a:t>
            </a:r>
            <a:r>
              <a:rPr lang="ko-KR" altLang="en-US" sz="1400" dirty="0" err="1">
                <a:solidFill>
                  <a:schemeClr val="bg1">
                    <a:lumMod val="50000"/>
                  </a:schemeClr>
                </a:solidFill>
              </a:rPr>
              <a:t>생성자는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private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m.abs</a:t>
            </a:r>
            <a:r>
              <a:rPr lang="en-US" altLang="ko-KR" sz="1400" dirty="0"/>
              <a:t>(-5);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6300870" y="2827663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/>
              <a:t>잘못된 사용법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300870" y="3800135"/>
            <a:ext cx="1348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/>
              <a:t>바른 사용법</a:t>
            </a:r>
          </a:p>
        </p:txBody>
      </p:sp>
    </p:spTree>
    <p:extLst>
      <p:ext uri="{BB962C8B-B14F-4D97-AF65-F5344CB8AC3E}">
        <p14:creationId xmlns:p14="http://schemas.microsoft.com/office/powerpoint/2010/main" val="204402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0746" y="15205"/>
            <a:ext cx="11681254" cy="800341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예제 </a:t>
            </a:r>
            <a:r>
              <a:rPr lang="en-US" altLang="ko-KR" sz="4000" dirty="0" smtClean="0"/>
              <a:t>11 : </a:t>
            </a:r>
            <a:r>
              <a:rPr lang="en-US" altLang="ko-KR" sz="4000" dirty="0"/>
              <a:t>static </a:t>
            </a:r>
            <a:r>
              <a:rPr lang="ko-KR" altLang="en-US" sz="4000" dirty="0"/>
              <a:t>멤버를 가진 </a:t>
            </a:r>
            <a:r>
              <a:rPr lang="en-US" altLang="ko-KR" sz="4000" dirty="0" err="1"/>
              <a:t>Calc</a:t>
            </a:r>
            <a:r>
              <a:rPr lang="en-US" altLang="ko-KR" sz="4000" dirty="0"/>
              <a:t> </a:t>
            </a:r>
            <a:r>
              <a:rPr lang="ko-KR" altLang="en-US" sz="4000" dirty="0"/>
              <a:t>클래스 </a:t>
            </a:r>
            <a:r>
              <a:rPr lang="ko-KR" altLang="en-US" sz="4000" dirty="0" smtClean="0"/>
              <a:t>작성</a:t>
            </a:r>
            <a:endParaRPr lang="ko-KR" altLang="en-US" sz="4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3953" y="815546"/>
            <a:ext cx="96834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전역 함수로 작성하고자 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abs, max, min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 함수를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static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작성하고 호출하는 사례를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91092" y="1492632"/>
            <a:ext cx="4823448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Calc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abs(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a) { return a&gt;0?a:-a;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max(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{ return (a&gt;b)?</a:t>
            </a:r>
            <a:r>
              <a:rPr lang="en-US" altLang="ko-KR" sz="1400" dirty="0" err="1"/>
              <a:t>a:b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min(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{ return (a&gt;b)?</a:t>
            </a:r>
            <a:r>
              <a:rPr lang="en-US" altLang="ko-KR" sz="1400" dirty="0" err="1"/>
              <a:t>b:a</a:t>
            </a:r>
            <a:r>
              <a:rPr lang="en-US" altLang="ko-KR" sz="1400" dirty="0"/>
              <a:t>; 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CalcEx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Calc.abs</a:t>
            </a:r>
            <a:r>
              <a:rPr lang="en-US" altLang="ko-KR" sz="1400" b="1" dirty="0"/>
              <a:t>(-5)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Calc.max</a:t>
            </a:r>
            <a:r>
              <a:rPr lang="en-US" altLang="ko-KR" sz="1400" b="1" dirty="0"/>
              <a:t>(10, 8)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Calc.min</a:t>
            </a:r>
            <a:r>
              <a:rPr lang="en-US" altLang="ko-KR" sz="1400" b="1" dirty="0"/>
              <a:t>(-3, -8)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191092" y="4632822"/>
            <a:ext cx="4823448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</a:p>
          <a:p>
            <a:r>
              <a:rPr lang="en-US" altLang="ko-KR" sz="1400" dirty="0"/>
              <a:t>10</a:t>
            </a:r>
          </a:p>
          <a:p>
            <a:r>
              <a:rPr lang="en-US" altLang="ko-KR" sz="1400" dirty="0"/>
              <a:t>-8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9332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757881"/>
          </a:xfrm>
        </p:spPr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제약 조건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825948" y="757881"/>
            <a:ext cx="8153400" cy="1512168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 smtClean="0"/>
              <a:t>non-static </a:t>
            </a:r>
            <a:r>
              <a:rPr lang="ko-KR" altLang="en-US" dirty="0" smtClean="0"/>
              <a:t>멤버 접근할 수 없음</a:t>
            </a:r>
            <a:endParaRPr lang="en-US" altLang="ko-KR" dirty="0" smtClean="0"/>
          </a:p>
          <a:p>
            <a:pPr lvl="2"/>
            <a:r>
              <a:rPr lang="ko-KR" altLang="en-US" dirty="0"/>
              <a:t>객체가 생성되지 않은 상황에서도 </a:t>
            </a:r>
            <a:r>
              <a:rPr lang="en-US" altLang="ko-KR" dirty="0" smtClean="0"/>
              <a:t>static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실행될 수 있기 때문에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non-static </a:t>
            </a:r>
            <a:r>
              <a:rPr lang="ko-KR" altLang="en-US" dirty="0" err="1" smtClean="0"/>
              <a:t>메소드와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필드 사용 불가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반대로</a:t>
            </a:r>
            <a:r>
              <a:rPr lang="en-US" altLang="ko-KR" dirty="0" smtClean="0"/>
              <a:t>, non-static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/>
              <a:t>static </a:t>
            </a:r>
            <a:r>
              <a:rPr lang="ko-KR" altLang="en-US" dirty="0" smtClean="0"/>
              <a:t>멤버 사용 가능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68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354126" y="2196507"/>
            <a:ext cx="7483747" cy="3830302"/>
            <a:chOff x="1096582" y="3030912"/>
            <a:chExt cx="7483747" cy="38303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582" y="4258666"/>
              <a:ext cx="7483747" cy="260254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6393" y="3030912"/>
              <a:ext cx="7052310" cy="1268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804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0535" y="15205"/>
            <a:ext cx="10515600" cy="709725"/>
          </a:xfrm>
        </p:spPr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메소드의</a:t>
            </a:r>
            <a:r>
              <a:rPr lang="ko-KR" altLang="en-US" dirty="0"/>
              <a:t> 제약 조건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89552" y="724930"/>
            <a:ext cx="9460688" cy="4896544"/>
          </a:xfrm>
        </p:spPr>
        <p:txBody>
          <a:bodyPr/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 사용불가</a:t>
            </a:r>
            <a:endParaRPr lang="en-US" altLang="ko-KR" dirty="0"/>
          </a:p>
          <a:p>
            <a:pPr lvl="2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객체가 생성되지 않은 상황에서도 호출이 가능하므로</a:t>
            </a:r>
            <a:r>
              <a:rPr lang="en-US" altLang="ko-KR" dirty="0"/>
              <a:t>, </a:t>
            </a:r>
            <a:r>
              <a:rPr lang="ko-KR" altLang="en-US" dirty="0"/>
              <a:t>현재 객체를 가리키는 </a:t>
            </a:r>
            <a:r>
              <a:rPr lang="en-US" altLang="ko-KR" dirty="0"/>
              <a:t>this </a:t>
            </a:r>
            <a:r>
              <a:rPr lang="ko-KR" altLang="en-US" dirty="0" err="1"/>
              <a:t>레퍼런스</a:t>
            </a:r>
            <a:r>
              <a:rPr lang="ko-KR" altLang="en-US" dirty="0"/>
              <a:t> 사용할 수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009" y="1998769"/>
            <a:ext cx="7623810" cy="23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38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871" y="0"/>
            <a:ext cx="10515600" cy="972065"/>
          </a:xfrm>
        </p:spPr>
        <p:txBody>
          <a:bodyPr/>
          <a:lstStyle/>
          <a:p>
            <a:r>
              <a:rPr lang="ko-KR" altLang="en-US" dirty="0" smtClean="0"/>
              <a:t>객체 지향의 특성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22871" y="906920"/>
            <a:ext cx="10324070" cy="17831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err="1" smtClean="0"/>
              <a:t>다형성</a:t>
            </a:r>
            <a:endParaRPr lang="en-US" altLang="ko-KR" dirty="0" smtClean="0"/>
          </a:p>
          <a:p>
            <a:pPr lvl="1"/>
            <a:r>
              <a:rPr lang="ko-KR" altLang="en-US" dirty="0"/>
              <a:t>같은 이름의 </a:t>
            </a:r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ko-KR" altLang="en-US" dirty="0" smtClean="0"/>
              <a:t>클래스나 </a:t>
            </a:r>
            <a:r>
              <a:rPr lang="ko-KR" altLang="en-US" dirty="0"/>
              <a:t>객체에 따라 다르게 동작하도록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다형성</a:t>
            </a:r>
            <a:r>
              <a:rPr lang="ko-KR" altLang="en-US" dirty="0" smtClean="0"/>
              <a:t> 사례</a:t>
            </a:r>
            <a:endParaRPr lang="en-US" altLang="ko-KR" dirty="0" smtClean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오버로딩 </a:t>
            </a:r>
            <a:r>
              <a:rPr lang="en-US" altLang="ko-KR" dirty="0"/>
              <a:t>: </a:t>
            </a:r>
            <a:r>
              <a:rPr lang="ko-KR" altLang="en-US" dirty="0" smtClean="0"/>
              <a:t>같은 </a:t>
            </a:r>
            <a:r>
              <a:rPr lang="ko-KR" altLang="en-US" dirty="0"/>
              <a:t>이름이지만 </a:t>
            </a:r>
            <a:r>
              <a:rPr lang="ko-KR" altLang="en-US" dirty="0" smtClean="0"/>
              <a:t>다르게 </a:t>
            </a:r>
            <a:r>
              <a:rPr lang="ko-KR" altLang="en-US" dirty="0"/>
              <a:t>작동하는 여러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슈퍼클래스의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서브 </a:t>
            </a:r>
            <a:r>
              <a:rPr lang="ko-KR" altLang="en-US" dirty="0"/>
              <a:t>클래스마다 다르게 구현</a:t>
            </a:r>
            <a:endParaRPr lang="en-US" altLang="ko-KR" dirty="0"/>
          </a:p>
          <a:p>
            <a:pPr marL="365760" lvl="1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3343" y="2786742"/>
            <a:ext cx="5234533" cy="309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99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5206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12 : static</a:t>
            </a:r>
            <a:r>
              <a:rPr lang="ko-KR" altLang="en-US" dirty="0" smtClean="0"/>
              <a:t>을 이용한 환율 계산기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542735" y="1415682"/>
            <a:ext cx="710653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200">
                <a:latin typeface="+mj-lt"/>
              </a:defRPr>
            </a:lvl1pPr>
          </a:lstStyle>
          <a:p>
            <a:r>
              <a:rPr lang="en-US" altLang="ko-KR" dirty="0"/>
              <a:t>class </a:t>
            </a:r>
            <a:r>
              <a:rPr lang="en-US" altLang="ko-KR" dirty="0" err="1"/>
              <a:t>CurrencyConverter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private </a:t>
            </a:r>
            <a:r>
              <a:rPr lang="en-US" altLang="ko-KR" b="1" dirty="0"/>
              <a:t>static</a:t>
            </a:r>
            <a:r>
              <a:rPr lang="en-US" altLang="ko-KR" dirty="0"/>
              <a:t> double rate; //  </a:t>
            </a:r>
            <a:r>
              <a:rPr lang="ko-KR" altLang="en-US" dirty="0"/>
              <a:t>한국 원화에 대한 환율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public </a:t>
            </a:r>
            <a:r>
              <a:rPr lang="en-US" altLang="ko-KR" b="1" dirty="0"/>
              <a:t>static</a:t>
            </a:r>
            <a:r>
              <a:rPr lang="en-US" altLang="ko-KR" dirty="0"/>
              <a:t> double </a:t>
            </a:r>
            <a:r>
              <a:rPr lang="en-US" altLang="ko-KR" dirty="0" err="1"/>
              <a:t>toDollar</a:t>
            </a:r>
            <a:r>
              <a:rPr lang="en-US" altLang="ko-KR" dirty="0"/>
              <a:t>(double won) {</a:t>
            </a:r>
          </a:p>
          <a:p>
            <a:r>
              <a:rPr lang="en-US" altLang="ko-KR" dirty="0"/>
              <a:t>		return won/rate; // </a:t>
            </a:r>
            <a:r>
              <a:rPr lang="ko-KR" altLang="en-US" dirty="0"/>
              <a:t>한국 원화를 달러로 변환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	public </a:t>
            </a:r>
            <a:r>
              <a:rPr lang="en-US" altLang="ko-KR" b="1" dirty="0"/>
              <a:t>static </a:t>
            </a:r>
            <a:r>
              <a:rPr lang="en-US" altLang="ko-KR" dirty="0"/>
              <a:t>double </a:t>
            </a:r>
            <a:r>
              <a:rPr lang="en-US" altLang="ko-KR" dirty="0" err="1"/>
              <a:t>toKWR</a:t>
            </a:r>
            <a:r>
              <a:rPr lang="en-US" altLang="ko-KR" dirty="0"/>
              <a:t>(double dollar) {</a:t>
            </a:r>
          </a:p>
          <a:p>
            <a:r>
              <a:rPr lang="en-US" altLang="ko-KR" dirty="0"/>
              <a:t>		return dollar * rate; // </a:t>
            </a:r>
            <a:r>
              <a:rPr lang="ko-KR" altLang="en-US" dirty="0"/>
              <a:t>달러를 한국 원화로 변환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	public </a:t>
            </a:r>
            <a:r>
              <a:rPr lang="en-US" altLang="ko-KR" b="1" dirty="0"/>
              <a:t>static</a:t>
            </a:r>
            <a:r>
              <a:rPr lang="en-US" altLang="ko-KR" dirty="0"/>
              <a:t> void </a:t>
            </a:r>
            <a:r>
              <a:rPr lang="en-US" altLang="ko-KR" dirty="0" err="1"/>
              <a:t>setRate</a:t>
            </a:r>
            <a:r>
              <a:rPr lang="en-US" altLang="ko-KR" dirty="0"/>
              <a:t>(double r) {</a:t>
            </a:r>
          </a:p>
          <a:p>
            <a:r>
              <a:rPr lang="en-US" altLang="ko-KR" dirty="0"/>
              <a:t>		rate = r; // </a:t>
            </a:r>
            <a:r>
              <a:rPr lang="ko-KR" altLang="en-US" dirty="0"/>
              <a:t>환율 설정</a:t>
            </a:r>
            <a:r>
              <a:rPr lang="en-US" altLang="ko-KR" dirty="0"/>
              <a:t>. KWR/$1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StaticMember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Scanner </a:t>
            </a:r>
            <a:r>
              <a:rPr lang="en-US" altLang="ko-KR" dirty="0" err="1"/>
              <a:t>scanner</a:t>
            </a:r>
            <a:r>
              <a:rPr lang="en-US" altLang="ko-KR" dirty="0"/>
              <a:t> = new Scanner(System.in);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</a:t>
            </a:r>
            <a:r>
              <a:rPr lang="en-US" altLang="ko-KR" dirty="0"/>
              <a:t>("</a:t>
            </a:r>
            <a:r>
              <a:rPr lang="ko-KR" altLang="en-US" dirty="0"/>
              <a:t>환율</a:t>
            </a:r>
            <a:r>
              <a:rPr lang="en-US" altLang="ko-KR" dirty="0"/>
              <a:t>(1</a:t>
            </a:r>
            <a:r>
              <a:rPr lang="ko-KR" altLang="en-US" dirty="0"/>
              <a:t>달러</a:t>
            </a:r>
            <a:r>
              <a:rPr lang="en-US" altLang="ko-KR" dirty="0"/>
              <a:t>)&gt;&gt; ");</a:t>
            </a:r>
          </a:p>
          <a:p>
            <a:r>
              <a:rPr lang="en-US" altLang="ko-KR" dirty="0"/>
              <a:t>		double rate = </a:t>
            </a:r>
            <a:r>
              <a:rPr lang="en-US" altLang="ko-KR" dirty="0" err="1"/>
              <a:t>scanner.nextDouble</a:t>
            </a:r>
            <a:r>
              <a:rPr lang="en-US" altLang="ko-KR" dirty="0"/>
              <a:t>();</a:t>
            </a:r>
          </a:p>
          <a:p>
            <a:r>
              <a:rPr lang="en-US" altLang="ko-KR" b="1" dirty="0"/>
              <a:t>		</a:t>
            </a:r>
            <a:r>
              <a:rPr lang="en-US" altLang="ko-KR" b="1" dirty="0" err="1"/>
              <a:t>CurrencyConverter.setRate</a:t>
            </a:r>
            <a:r>
              <a:rPr lang="en-US" altLang="ko-KR" b="1" dirty="0"/>
              <a:t>(rate);</a:t>
            </a:r>
            <a:r>
              <a:rPr lang="en-US" altLang="ko-KR" dirty="0"/>
              <a:t> // </a:t>
            </a:r>
            <a:r>
              <a:rPr lang="ko-KR" altLang="en-US" dirty="0"/>
              <a:t>미국 달러 환율 설정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 err="1"/>
              <a:t>백만원은</a:t>
            </a:r>
            <a:r>
              <a:rPr lang="ko-KR" altLang="en-US" dirty="0"/>
              <a:t> </a:t>
            </a:r>
            <a:r>
              <a:rPr lang="en-US" altLang="ko-KR" dirty="0"/>
              <a:t>$" + </a:t>
            </a:r>
            <a:r>
              <a:rPr lang="en-US" altLang="ko-KR" b="1" dirty="0" err="1"/>
              <a:t>CurrencyConverter.toDollar</a:t>
            </a:r>
            <a:r>
              <a:rPr lang="en-US" altLang="ko-KR" b="1" dirty="0"/>
              <a:t>(1000000) </a:t>
            </a:r>
            <a:r>
              <a:rPr lang="en-US" altLang="ko-KR" dirty="0"/>
              <a:t>+"</a:t>
            </a:r>
            <a:r>
              <a:rPr lang="ko-KR" altLang="en-US" dirty="0"/>
              <a:t>입니다</a:t>
            </a:r>
            <a:r>
              <a:rPr lang="en-US" altLang="ko-KR" dirty="0"/>
              <a:t>.");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("$100</a:t>
            </a:r>
            <a:r>
              <a:rPr lang="ko-KR" altLang="en-US" dirty="0"/>
              <a:t>는 </a:t>
            </a:r>
            <a:r>
              <a:rPr lang="en-US" altLang="ko-KR" dirty="0"/>
              <a:t>" + </a:t>
            </a:r>
            <a:r>
              <a:rPr lang="en-US" altLang="ko-KR" b="1" dirty="0" err="1"/>
              <a:t>CurrencyConverter.toKWR</a:t>
            </a:r>
            <a:r>
              <a:rPr lang="en-US" altLang="ko-KR" b="1" dirty="0"/>
              <a:t>(100)</a:t>
            </a:r>
            <a:r>
              <a:rPr lang="en-US" altLang="ko-KR" dirty="0"/>
              <a:t> + "</a:t>
            </a:r>
            <a:r>
              <a:rPr lang="ko-KR" altLang="en-US" dirty="0"/>
              <a:t>원입니다</a:t>
            </a:r>
            <a:r>
              <a:rPr lang="en-US" altLang="ko-KR" dirty="0"/>
              <a:t>.");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scanner.close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42735" y="5892581"/>
            <a:ext cx="709877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/>
              <a:t>환율</a:t>
            </a:r>
            <a:r>
              <a:rPr lang="en-US" altLang="ko-KR" dirty="0"/>
              <a:t>(1</a:t>
            </a:r>
            <a:r>
              <a:rPr lang="ko-KR" altLang="en-US" dirty="0"/>
              <a:t>달러</a:t>
            </a:r>
            <a:r>
              <a:rPr lang="en-US" altLang="ko-KR" dirty="0"/>
              <a:t>)&gt;&gt; </a:t>
            </a:r>
            <a:r>
              <a:rPr lang="en-US" altLang="ko-KR" dirty="0">
                <a:solidFill>
                  <a:srgbClr val="00B050"/>
                </a:solidFill>
              </a:rPr>
              <a:t>1121</a:t>
            </a:r>
          </a:p>
          <a:p>
            <a:r>
              <a:rPr lang="ko-KR" altLang="en-US" dirty="0" err="1"/>
              <a:t>백만원은</a:t>
            </a:r>
            <a:r>
              <a:rPr lang="ko-KR" altLang="en-US" dirty="0"/>
              <a:t> </a:t>
            </a:r>
            <a:r>
              <a:rPr lang="en-US" altLang="ko-KR" dirty="0"/>
              <a:t>$892.0606601248885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$100</a:t>
            </a:r>
            <a:r>
              <a:rPr lang="ko-KR" altLang="en-US" dirty="0"/>
              <a:t>는 </a:t>
            </a:r>
            <a:r>
              <a:rPr lang="en-US" altLang="ko-KR" dirty="0"/>
              <a:t>112100.0</a:t>
            </a:r>
            <a:r>
              <a:rPr lang="ko-KR" altLang="en-US" dirty="0"/>
              <a:t>원입니다</a:t>
            </a:r>
            <a:r>
              <a:rPr lang="en-US" altLang="ko-KR" dirty="0"/>
              <a:t>.</a:t>
            </a:r>
            <a:endParaRPr lang="ko-KR" altLang="en-US" dirty="0" err="1"/>
          </a:p>
        </p:txBody>
      </p:sp>
      <p:sp>
        <p:nvSpPr>
          <p:cNvPr id="8" name="직사각형 7"/>
          <p:cNvSpPr/>
          <p:nvPr/>
        </p:nvSpPr>
        <p:spPr>
          <a:xfrm>
            <a:off x="2147245" y="1032992"/>
            <a:ext cx="72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static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멤버를 이용하여 달러와 원화를 변환 해주는 환율 계산기를 만들어보자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5460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853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클래스와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66691"/>
            <a:ext cx="10515600" cy="4351338"/>
          </a:xfrm>
        </p:spPr>
        <p:txBody>
          <a:bodyPr/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클래스 상속 불가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final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불가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38414" y="1699756"/>
            <a:ext cx="635798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final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FinalClass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dirty="0"/>
              <a:t>.....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class </a:t>
            </a:r>
            <a:r>
              <a:rPr lang="en-US" altLang="ko-KR" sz="1400" dirty="0" err="1"/>
              <a:t>SubClass</a:t>
            </a:r>
            <a:r>
              <a:rPr lang="en-US" altLang="ko-KR" sz="1400" dirty="0"/>
              <a:t> </a:t>
            </a:r>
            <a:r>
              <a:rPr lang="en-US" altLang="ko-KR" sz="1400" b="1" dirty="0"/>
              <a:t>extends </a:t>
            </a:r>
            <a:r>
              <a:rPr lang="en-US" altLang="ko-KR" sz="1400" b="1" dirty="0" err="1"/>
              <a:t>FinalClass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b="1" dirty="0"/>
              <a:t>컴파일 오류</a:t>
            </a:r>
            <a:r>
              <a:rPr lang="en-US" altLang="ko-KR" sz="1400" b="1" dirty="0"/>
              <a:t>. </a:t>
            </a:r>
            <a:r>
              <a:rPr lang="en-US" altLang="ko-KR" sz="1400" b="1" dirty="0" err="1"/>
              <a:t>FinalClass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상속 불가</a:t>
            </a:r>
          </a:p>
          <a:p>
            <a:pPr lvl="1"/>
            <a:r>
              <a:rPr lang="en-US" altLang="ko-KR" sz="1400" dirty="0"/>
              <a:t>.....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738414" y="4459251"/>
            <a:ext cx="6357982" cy="1661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dirty="0"/>
              <a:t>protected </a:t>
            </a:r>
            <a:r>
              <a:rPr lang="en-US" altLang="ko-KR" sz="1400" b="1" dirty="0"/>
              <a:t>final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finalMethod</a:t>
            </a:r>
            <a:r>
              <a:rPr lang="en-US" altLang="ko-KR" sz="1400" b="1" dirty="0"/>
              <a:t>() </a:t>
            </a:r>
            <a:r>
              <a:rPr lang="en-US" altLang="ko-KR" sz="1400" dirty="0"/>
              <a:t>{ ... }</a:t>
            </a:r>
          </a:p>
          <a:p>
            <a:r>
              <a:rPr lang="en-US" altLang="ko-KR" sz="1400" dirty="0"/>
              <a:t>}</a:t>
            </a:r>
          </a:p>
          <a:p>
            <a:endParaRPr lang="en-US" altLang="ko-KR" sz="1400" dirty="0"/>
          </a:p>
          <a:p>
            <a:r>
              <a:rPr lang="en-US" altLang="ko-KR" sz="1400" dirty="0"/>
              <a:t>class </a:t>
            </a:r>
            <a:r>
              <a:rPr lang="en-US" altLang="ko-KR" sz="1400" dirty="0" err="1"/>
              <a:t>SubClass</a:t>
            </a:r>
            <a:r>
              <a:rPr lang="en-US" altLang="ko-KR" sz="1400" dirty="0"/>
              <a:t> extends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{ // </a:t>
            </a:r>
            <a:r>
              <a:rPr lang="en-US" altLang="ko-KR" sz="1400" dirty="0" err="1"/>
              <a:t>SubClass</a:t>
            </a:r>
            <a:r>
              <a:rPr lang="ko-KR" altLang="en-US" sz="1400" dirty="0"/>
              <a:t>가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</a:t>
            </a:r>
            <a:r>
              <a:rPr lang="ko-KR" altLang="en-US" sz="1400" dirty="0"/>
              <a:t>상속</a:t>
            </a:r>
            <a:endParaRPr lang="en-US" altLang="ko-KR" sz="1400" dirty="0"/>
          </a:p>
          <a:p>
            <a:pPr lvl="1"/>
            <a:r>
              <a:rPr lang="en-US" altLang="ko-KR" sz="1400" dirty="0"/>
              <a:t>protected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finalMethod</a:t>
            </a:r>
            <a:r>
              <a:rPr lang="en-US" altLang="ko-KR" sz="1400" dirty="0"/>
              <a:t>() { ... } // </a:t>
            </a:r>
            <a:r>
              <a:rPr lang="ko-KR" altLang="en-US" sz="1400" b="1" dirty="0"/>
              <a:t>컴파일 오류</a:t>
            </a:r>
            <a:r>
              <a:rPr lang="en-US" altLang="ko-KR" sz="1400" dirty="0"/>
              <a:t>, </a:t>
            </a:r>
            <a:r>
              <a:rPr lang="ko-KR" altLang="en-US" sz="1400" b="1" dirty="0" err="1"/>
              <a:t>오버라이딩</a:t>
            </a:r>
            <a:r>
              <a:rPr lang="ko-KR" altLang="en-US" sz="1400" b="1" dirty="0"/>
              <a:t> 할 수 없음</a:t>
            </a:r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11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9788" y="34427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필드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63754" y="1118926"/>
            <a:ext cx="10515600" cy="4351338"/>
          </a:xfrm>
        </p:spPr>
        <p:txBody>
          <a:bodyPr/>
          <a:lstStyle/>
          <a:p>
            <a:r>
              <a:rPr lang="en-US" altLang="ko-KR" dirty="0" smtClean="0"/>
              <a:t>final</a:t>
            </a:r>
            <a:r>
              <a:rPr lang="ko-KR" altLang="en-US" dirty="0" smtClean="0"/>
              <a:t> 필드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상수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상수를 선언할 때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r>
              <a:rPr lang="ko-KR" altLang="en-US" dirty="0" smtClean="0"/>
              <a:t>상수 필드는 선언 시에 초기 값을 지정하여야 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 필드는 실행 중에 값을 변경할 수 없다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09852" y="4321259"/>
            <a:ext cx="635798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FinalFieldClass</a:t>
            </a:r>
            <a:r>
              <a:rPr lang="en-US" altLang="ko-KR" sz="1400" dirty="0"/>
              <a:t> {</a:t>
            </a:r>
            <a:endParaRPr lang="ko-KR" altLang="en-US" sz="1400" dirty="0"/>
          </a:p>
          <a:p>
            <a:pPr lvl="1"/>
            <a:r>
              <a:rPr lang="en-US" altLang="ko-KR" sz="1400" b="1" dirty="0"/>
              <a:t>final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ROWS = 10; // </a:t>
            </a:r>
            <a:r>
              <a:rPr lang="ko-KR" altLang="en-US" sz="1400" dirty="0"/>
              <a:t>상수 정의</a:t>
            </a:r>
            <a:r>
              <a:rPr lang="en-US" altLang="ko-KR" sz="1400" dirty="0"/>
              <a:t>, </a:t>
            </a:r>
            <a:r>
              <a:rPr lang="ko-KR" altLang="en-US" sz="1400" dirty="0"/>
              <a:t>이때 초기 값</a:t>
            </a:r>
            <a:r>
              <a:rPr lang="en-US" altLang="ko-KR" sz="1400" dirty="0"/>
              <a:t>(10)</a:t>
            </a:r>
            <a:r>
              <a:rPr lang="ko-KR" altLang="en-US" sz="1400" dirty="0"/>
              <a:t>을 반드시 설정</a:t>
            </a:r>
          </a:p>
          <a:p>
            <a:pPr lvl="1"/>
            <a:endParaRPr lang="en-US" altLang="ko-KR" sz="1400" dirty="0"/>
          </a:p>
          <a:p>
            <a:pPr lvl="1"/>
            <a:r>
              <a:rPr lang="en-US" altLang="ko-KR" sz="1400" dirty="0"/>
              <a:t>void f() {</a:t>
            </a:r>
            <a:endParaRPr lang="ko-KR" altLang="en-US" sz="1400" dirty="0"/>
          </a:p>
          <a:p>
            <a:pPr lvl="2"/>
            <a:r>
              <a:rPr lang="en-US" altLang="ko-KR" sz="1400" dirty="0" err="1"/>
              <a:t>int</a:t>
            </a:r>
            <a:r>
              <a:rPr lang="en-US" altLang="ko-KR" sz="1400" dirty="0"/>
              <a:t> []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[ROWS]; // </a:t>
            </a:r>
            <a:r>
              <a:rPr lang="ko-KR" altLang="en-US" sz="1400" dirty="0"/>
              <a:t>상수 활용</a:t>
            </a:r>
          </a:p>
          <a:p>
            <a:pPr lvl="2"/>
            <a:r>
              <a:rPr lang="en-US" altLang="ko-KR" sz="1400" strike="sngStrike" dirty="0"/>
              <a:t>ROWS = 30;</a:t>
            </a:r>
            <a:r>
              <a:rPr lang="ko-KR" altLang="en-US" sz="1400" dirty="0"/>
              <a:t> </a:t>
            </a:r>
            <a:r>
              <a:rPr lang="en-US" altLang="ko-KR" sz="1400" dirty="0"/>
              <a:t>// </a:t>
            </a:r>
            <a:r>
              <a:rPr lang="ko-KR" altLang="en-US" sz="1400" b="1" dirty="0"/>
              <a:t>컴파일 오류 발생</a:t>
            </a:r>
            <a:r>
              <a:rPr lang="en-US" altLang="ko-KR" sz="1400" dirty="0"/>
              <a:t>, final </a:t>
            </a:r>
            <a:r>
              <a:rPr lang="ko-KR" altLang="en-US" sz="1400" dirty="0"/>
              <a:t>필드 값을 변경할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lvl="1"/>
            <a:r>
              <a:rPr lang="en-US" altLang="ko-KR" sz="1400" dirty="0"/>
              <a:t>}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809852" y="2186599"/>
            <a:ext cx="635798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/>
              <a:t>SharedClass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b="1" dirty="0"/>
              <a:t>public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static final</a:t>
            </a:r>
            <a:r>
              <a:rPr lang="en-US" altLang="ko-KR" sz="1400" dirty="0"/>
              <a:t> double PI = 3.14;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498" y="5229200"/>
            <a:ext cx="420814" cy="3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4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객체 지향 언어의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9131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소프트웨어의 생산성 향상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컴퓨터 산업 발전에 따라 소프트웨어의 생명 주기</a:t>
            </a:r>
            <a:r>
              <a:rPr lang="en-US" altLang="ko-KR" dirty="0" smtClean="0"/>
              <a:t>(life cycle)</a:t>
            </a:r>
            <a:r>
              <a:rPr lang="ko-KR" altLang="en-US" dirty="0" smtClean="0"/>
              <a:t> 단축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소프트웨어를 빠른 속도로 생산할 필요성 증대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객체 지향 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상속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캡슐화 등 소프트웨어 재사용을 위한 여러 장치 내장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 재사용과 부분 수정 빠름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소프트웨어를 다시 만드는 부담 대폭 줄임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 생산성 향상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17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객체 지향 언어의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91311"/>
            <a:ext cx="1093367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err="1" smtClean="0"/>
              <a:t>실세계에</a:t>
            </a:r>
            <a:r>
              <a:rPr lang="ko-KR" altLang="en-US" dirty="0" smtClean="0"/>
              <a:t> 대한 쉬운 모델링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초기 시대의 프로그래밍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수학 계산</a:t>
            </a:r>
            <a:r>
              <a:rPr lang="en-US" altLang="ko-KR" dirty="0" smtClean="0"/>
              <a:t>/</a:t>
            </a:r>
            <a:r>
              <a:rPr lang="ko-KR" altLang="en-US" dirty="0" smtClean="0"/>
              <a:t>통계 처리를 하는 등 처리 과정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계산 절차 중요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현대의 프로그래밍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컴퓨터가 산업 전반에 활용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실세계에서</a:t>
            </a:r>
            <a:r>
              <a:rPr lang="ko-KR" altLang="en-US" dirty="0" smtClean="0"/>
              <a:t> 발생하는 일을 프로그래밍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실세계에서는</a:t>
            </a:r>
            <a:r>
              <a:rPr lang="ko-KR" altLang="en-US" dirty="0" smtClean="0"/>
              <a:t> 절차나 과정보다 물체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상호 작용으로 묘사하는 것이 용이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객체 지향 언어</a:t>
            </a:r>
            <a:endParaRPr lang="en-US" altLang="ko-KR" dirty="0" smtClean="0"/>
          </a:p>
          <a:p>
            <a:pPr lvl="2"/>
            <a:r>
              <a:rPr lang="ko-KR" altLang="en-US" dirty="0" err="1"/>
              <a:t>실세계의</a:t>
            </a:r>
            <a:r>
              <a:rPr lang="ko-KR" altLang="en-US" dirty="0"/>
              <a:t> 일을 보다 쉽게 프로그래밍하기 위한 객체 </a:t>
            </a:r>
            <a:r>
              <a:rPr lang="ko-KR" altLang="en-US" dirty="0" smtClean="0"/>
              <a:t>중심적 언어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115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1018</TotalTime>
  <Words>2742</Words>
  <Application>Microsoft Office PowerPoint</Application>
  <PresentationFormat>와이드스크린</PresentationFormat>
  <Paragraphs>954</Paragraphs>
  <Slides>72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9" baseType="lpstr">
      <vt:lpstr>HY나무L</vt:lpstr>
      <vt:lpstr>YDVYGOStd12</vt:lpstr>
      <vt:lpstr>나눔스퀘어 ExtraBold</vt:lpstr>
      <vt:lpstr>맑은 고딕</vt:lpstr>
      <vt:lpstr>함초롬바탕</vt:lpstr>
      <vt:lpstr>Arial</vt:lpstr>
      <vt:lpstr>Office 테마</vt:lpstr>
      <vt:lpstr>클래스와 객체</vt:lpstr>
      <vt:lpstr>세상 모든 것이 객체</vt:lpstr>
      <vt:lpstr>객체 지향 특성 : 캡슐화</vt:lpstr>
      <vt:lpstr>자바의 캡슐화</vt:lpstr>
      <vt:lpstr>객체 지향의 특성 : 상속</vt:lpstr>
      <vt:lpstr>자바의 상속</vt:lpstr>
      <vt:lpstr>객체 지향의 특성 : 다형성</vt:lpstr>
      <vt:lpstr>객체 지향 언어의 목적</vt:lpstr>
      <vt:lpstr>객체 지향 언어의 목적</vt:lpstr>
      <vt:lpstr>절차 지향 프로그래밍과 객체 지향 프로그래밍</vt:lpstr>
      <vt:lpstr>클래스와 객체</vt:lpstr>
      <vt:lpstr>클래스와 객체와의 관계</vt:lpstr>
      <vt:lpstr>사람을 사례로 든 클래스와 객체 사례</vt:lpstr>
      <vt:lpstr>클래스 구성</vt:lpstr>
      <vt:lpstr>클래스 구성 설명</vt:lpstr>
      <vt:lpstr>클래스 구성 설명</vt:lpstr>
      <vt:lpstr>객체 생성 및 접근</vt:lpstr>
      <vt:lpstr>PowerPoint 프레젠테이션</vt:lpstr>
      <vt:lpstr>예제 1 : Circle 클래스의 객체 생성 및 활용</vt:lpstr>
      <vt:lpstr>PowerPoint 프레젠테이션</vt:lpstr>
      <vt:lpstr>예제 2 : Rectangle 클래스 만들기 연습</vt:lpstr>
      <vt:lpstr>생성자 개념</vt:lpstr>
      <vt:lpstr>예제 3 : 두 개의 생성자를 가진 Circle 클래스</vt:lpstr>
      <vt:lpstr>생성자의 특징</vt:lpstr>
      <vt:lpstr>예제 4 : 생성자 선언 및 활용 연습</vt:lpstr>
      <vt:lpstr>기본 생성자</vt:lpstr>
      <vt:lpstr>기본 생성자가 자동 생성되지 않는 경우</vt:lpstr>
      <vt:lpstr>this 레퍼런스</vt:lpstr>
      <vt:lpstr>this가 필요한 경우</vt:lpstr>
      <vt:lpstr>객체 속에서의 this</vt:lpstr>
      <vt:lpstr>this()로 다른 생성자 호출</vt:lpstr>
      <vt:lpstr>this() 사용 실패 예</vt:lpstr>
      <vt:lpstr>예제 5 this()로 다른 생성자 호출</vt:lpstr>
      <vt:lpstr>객체의 치환</vt:lpstr>
      <vt:lpstr>객체 배열</vt:lpstr>
      <vt:lpstr>객체 배열 선언과 생성 과정</vt:lpstr>
      <vt:lpstr>예제 6 : Circle 객체 배열 만들기</vt:lpstr>
      <vt:lpstr>예제 7 : 객체 배열 만들기 연습</vt:lpstr>
      <vt:lpstr>메소드 형식</vt:lpstr>
      <vt:lpstr>인자 전달</vt:lpstr>
      <vt:lpstr>인자 전달 – 기본 타입의 값이 전달되는 경우</vt:lpstr>
      <vt:lpstr>인자 전달 – 객체가 전달되는 경우</vt:lpstr>
      <vt:lpstr>인자 전달 - 배열이 전달되는 경우</vt:lpstr>
      <vt:lpstr>예제 8 : 인자로 배열이 전달되는 예</vt:lpstr>
      <vt:lpstr>메소드 오버로딩</vt:lpstr>
      <vt:lpstr>오버로딩된 메소드 호출</vt:lpstr>
      <vt:lpstr>객체의 소멸과 가비지 컬렉션</vt:lpstr>
      <vt:lpstr>가비지 사례</vt:lpstr>
      <vt:lpstr>예제 9 : 가비지의 발생</vt:lpstr>
      <vt:lpstr>가비지 컬렉션</vt:lpstr>
      <vt:lpstr>접근 지정자 이해</vt:lpstr>
      <vt:lpstr>자바의 패키지 개념</vt:lpstr>
      <vt:lpstr>접근 지정자</vt:lpstr>
      <vt:lpstr>클래스 접근 지정</vt:lpstr>
      <vt:lpstr>멤버 접근 지정</vt:lpstr>
      <vt:lpstr>멤버 접근 지정자의 이해</vt:lpstr>
      <vt:lpstr>PowerPoint 프레젠테이션</vt:lpstr>
      <vt:lpstr>예제 10 : 멤버의 접근 지정자</vt:lpstr>
      <vt:lpstr>static 이해를 위한 그림</vt:lpstr>
      <vt:lpstr>static 멤버와 non-static 멤버</vt:lpstr>
      <vt:lpstr>non-static 멤버와 static 멤버의 차이</vt:lpstr>
      <vt:lpstr>static 멤버를 객체의 멤버로 접근하는 사례</vt:lpstr>
      <vt:lpstr>PowerPoint 프레젠테이션</vt:lpstr>
      <vt:lpstr>static 멤버를 클래스 이름으로 접근하는 사례</vt:lpstr>
      <vt:lpstr>PowerPoint 프레젠테이션</vt:lpstr>
      <vt:lpstr>static의 활용</vt:lpstr>
      <vt:lpstr>예제 11 : static 멤버를 가진 Calc 클래스 작성</vt:lpstr>
      <vt:lpstr>static 메소드의 제약 조건 1</vt:lpstr>
      <vt:lpstr>static 메소드의 제약 조건 2</vt:lpstr>
      <vt:lpstr>예제 12 : static을 이용한 환율 계산기</vt:lpstr>
      <vt:lpstr>final 클래스와 메소드</vt:lpstr>
      <vt:lpstr>final 필드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2장 데이터 모델링</dc:title>
  <dc:creator>USER</dc:creator>
  <cp:lastModifiedBy>Mirim</cp:lastModifiedBy>
  <cp:revision>66</cp:revision>
  <dcterms:created xsi:type="dcterms:W3CDTF">2018-03-06T02:17:08Z</dcterms:created>
  <dcterms:modified xsi:type="dcterms:W3CDTF">2020-04-16T22:59:45Z</dcterms:modified>
</cp:coreProperties>
</file>